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EDB514-BE0E-44FF-8AF8-8EBE33BB071B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9D95BD-4709-4A60-AB28-2AAB2C004F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219200"/>
          </a:xfrm>
        </p:spPr>
        <p:txBody>
          <a:bodyPr>
            <a:normAutofit/>
          </a:bodyPr>
          <a:lstStyle/>
          <a:p>
            <a:r>
              <a:rPr lang="en-US" sz="5400" dirty="0" err="1"/>
              <a:t>WorkAbility</a:t>
            </a:r>
            <a:r>
              <a:rPr lang="en-US" sz="5400" dirty="0"/>
              <a:t> 1  2020-21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 skills in the workplace:</a:t>
            </a:r>
          </a:p>
          <a:p>
            <a:r>
              <a:rPr lang="en-US" dirty="0"/>
              <a:t>Attitude, Verbal Communication and Customer 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pic>
        <p:nvPicPr>
          <p:cNvPr id="1026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 businesses have good customer service</a:t>
            </a:r>
          </a:p>
          <a:p>
            <a:r>
              <a:rPr lang="en-US" dirty="0"/>
              <a:t>Two kinds of customers: internal and external</a:t>
            </a:r>
          </a:p>
          <a:p>
            <a:r>
              <a:rPr lang="en-US" dirty="0"/>
              <a:t>External customers – buy a service or product</a:t>
            </a:r>
          </a:p>
          <a:p>
            <a:r>
              <a:rPr lang="en-US" dirty="0"/>
              <a:t>Internal customers – support the production of the product or service</a:t>
            </a:r>
          </a:p>
          <a:p>
            <a:endParaRPr lang="en-US" dirty="0"/>
          </a:p>
          <a:p>
            <a:r>
              <a:rPr lang="en-US" dirty="0"/>
              <a:t>“Always treat your employees exactly as you want them to treat your best customer.” – Stephen Covey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Customer Service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Employees with a positive attitude</a:t>
            </a:r>
          </a:p>
          <a:p>
            <a:pPr lvl="1"/>
            <a:r>
              <a:rPr lang="en-US" dirty="0"/>
              <a:t>Get along with coworkers</a:t>
            </a:r>
          </a:p>
          <a:p>
            <a:pPr lvl="1"/>
            <a:r>
              <a:rPr lang="en-US" dirty="0"/>
              <a:t>Recover quickly when things go wrong</a:t>
            </a:r>
          </a:p>
          <a:p>
            <a:pPr lvl="1"/>
            <a:r>
              <a:rPr lang="en-US" dirty="0"/>
              <a:t>Coachable</a:t>
            </a:r>
          </a:p>
          <a:p>
            <a:pPr lvl="1"/>
            <a:r>
              <a:rPr lang="en-US" dirty="0"/>
              <a:t>More receptive to change</a:t>
            </a:r>
          </a:p>
          <a:p>
            <a:pPr lvl="1"/>
            <a:r>
              <a:rPr lang="en-US" dirty="0"/>
              <a:t>More productive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5014"/>
            <a:ext cx="6934200" cy="39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1692" y="2514600"/>
            <a:ext cx="547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Asks “can I help you?”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693" y="3490026"/>
            <a:ext cx="547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pride in their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1693" y="3962400"/>
            <a:ext cx="53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polite to everyone around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1692" y="4446662"/>
            <a:ext cx="53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Tries to keep smiling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1693" y="4949439"/>
            <a:ext cx="53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Upbeat and friendly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1693" y="5410200"/>
            <a:ext cx="53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Doesn’t complain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1693" y="5867400"/>
            <a:ext cx="532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Energetic and Enthusiastic</a:t>
            </a:r>
          </a:p>
        </p:txBody>
      </p:sp>
    </p:spTree>
    <p:extLst>
      <p:ext uri="{BB962C8B-B14F-4D97-AF65-F5344CB8AC3E}">
        <p14:creationId xmlns:p14="http://schemas.microsoft.com/office/powerpoint/2010/main" val="42481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talk helps put people at ease and makes a positive impression</a:t>
            </a:r>
          </a:p>
          <a:p>
            <a:r>
              <a:rPr lang="en-US" dirty="0"/>
              <a:t>3 common starters for small talk:</a:t>
            </a:r>
          </a:p>
          <a:p>
            <a:pPr lvl="1"/>
            <a:r>
              <a:rPr lang="en-US" dirty="0"/>
              <a:t>Observation (It looks like it might rain today)</a:t>
            </a:r>
          </a:p>
          <a:p>
            <a:pPr lvl="1"/>
            <a:r>
              <a:rPr lang="en-US" dirty="0"/>
              <a:t>Question (What do you plan to do this weekend?)</a:t>
            </a:r>
          </a:p>
          <a:p>
            <a:pPr lvl="1"/>
            <a:r>
              <a:rPr lang="en-US" dirty="0"/>
              <a:t>Revelation (I’m looking forward to starting the school year)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Folders are due no later than May 7, 2021</a:t>
            </a:r>
          </a:p>
          <a:p>
            <a:endParaRPr lang="en-US" dirty="0"/>
          </a:p>
          <a:p>
            <a:r>
              <a:rPr lang="en-US" dirty="0"/>
              <a:t>Need help or have questions:</a:t>
            </a:r>
          </a:p>
          <a:p>
            <a:pPr lvl="2"/>
            <a:r>
              <a:rPr lang="en-US" dirty="0"/>
              <a:t>Call 530-532-5922 or your job developer</a:t>
            </a:r>
          </a:p>
          <a:p>
            <a:endParaRPr lang="en-US" dirty="0"/>
          </a:p>
          <a:p>
            <a:r>
              <a:rPr lang="en-US" dirty="0"/>
              <a:t>Have a great school year!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WorkAbility</a:t>
            </a:r>
            <a:r>
              <a:rPr lang="en-US" dirty="0"/>
              <a:t> 1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romero\AppData\Local\Microsoft\Windows\Temporary Internet Files\Content.IE5\1RNY9HAD\dollar-signs-money-clip-art-thumb218427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033" y="4114800"/>
            <a:ext cx="1079934" cy="149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509933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14-22 Years-old in high school with current IEP</a:t>
            </a:r>
          </a:p>
          <a:p>
            <a:r>
              <a:rPr lang="en-US" dirty="0"/>
              <a:t>Career Counseling, Resume and Application assistance, Interview practice</a:t>
            </a:r>
          </a:p>
          <a:p>
            <a:r>
              <a:rPr lang="en-US" dirty="0"/>
              <a:t>Paid Work Experience – Pending COVID-19 reopening procedures and BCOE guidance for resuming student activities</a:t>
            </a:r>
          </a:p>
          <a:p>
            <a:r>
              <a:rPr lang="en-US" dirty="0"/>
              <a:t>10 Hour Special Projects for students age 14+</a:t>
            </a:r>
          </a:p>
          <a:p>
            <a:r>
              <a:rPr lang="en-US" dirty="0"/>
              <a:t>Up to 95 hours for students 16+</a:t>
            </a:r>
          </a:p>
          <a:p>
            <a:r>
              <a:rPr lang="en-US" dirty="0"/>
              <a:t>Referral services for the Department of Rehabilitation for additional paid work experience opportunities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WorkAbility</a:t>
            </a:r>
            <a:r>
              <a:rPr lang="en-US" dirty="0"/>
              <a:t> Program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Students must have the following:</a:t>
            </a:r>
          </a:p>
          <a:p>
            <a:pPr lvl="1"/>
            <a:r>
              <a:rPr lang="en-US" sz="2000" dirty="0"/>
              <a:t>Current IEP</a:t>
            </a:r>
          </a:p>
          <a:p>
            <a:pPr lvl="1"/>
            <a:r>
              <a:rPr lang="en-US" sz="2000" dirty="0"/>
              <a:t>Teacher Referral</a:t>
            </a:r>
          </a:p>
          <a:p>
            <a:pPr lvl="1"/>
            <a:r>
              <a:rPr lang="en-US" sz="2000" dirty="0"/>
              <a:t>90% Attendance within the last 30 days</a:t>
            </a:r>
          </a:p>
          <a:p>
            <a:pPr lvl="1"/>
            <a:r>
              <a:rPr lang="en-US" sz="2000" dirty="0"/>
              <a:t>Ability to get a work permit </a:t>
            </a:r>
          </a:p>
          <a:p>
            <a:pPr lvl="2"/>
            <a:r>
              <a:rPr lang="en-US" sz="1800" dirty="0"/>
              <a:t>Grades, attendance and disciplinary status may                             apply per school policy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pic>
        <p:nvPicPr>
          <p:cNvPr id="3074" name="Picture 2" descr="C:\Users\juromero\AppData\Local\Microsoft\Windows\Temporary Internet Files\Content.IE5\313WL1QR\assessment_000[1]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71" y="3295914"/>
            <a:ext cx="2408658" cy="24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romero\AppData\Local\Microsoft\Windows\Temporary Internet Files\Content.IE5\NTMMAR5H\hiring_graphic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363">
            <a:off x="5664145" y="5067535"/>
            <a:ext cx="2457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Ask your teacher for a folder</a:t>
            </a:r>
          </a:p>
          <a:p>
            <a:r>
              <a:rPr lang="en-US" sz="2000" dirty="0"/>
              <a:t>Fill out the folder with your teacher or parent</a:t>
            </a:r>
          </a:p>
          <a:p>
            <a:pPr lvl="1"/>
            <a:r>
              <a:rPr lang="en-US" sz="2000" dirty="0"/>
              <a:t>An electronic version of the folder will be available this year, but there will still be several items that cannot be converted to digital and will require signatures.</a:t>
            </a:r>
          </a:p>
          <a:p>
            <a:pPr lvl="1"/>
            <a:r>
              <a:rPr lang="en-US" sz="2000" dirty="0"/>
              <a:t>Fill out all forms in pen!</a:t>
            </a:r>
          </a:p>
          <a:p>
            <a:pPr lvl="1"/>
            <a:r>
              <a:rPr lang="en-US" sz="2000" dirty="0"/>
              <a:t>There are forms that much be signed by you and your parent</a:t>
            </a:r>
          </a:p>
          <a:p>
            <a:r>
              <a:rPr lang="en-US" sz="2000" dirty="0"/>
              <a:t>Get applications from 3 businesses</a:t>
            </a:r>
          </a:p>
          <a:p>
            <a:r>
              <a:rPr lang="en-US" sz="2000" dirty="0"/>
              <a:t>Create a resume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also need the following documents, even if you worked last year:</a:t>
            </a:r>
          </a:p>
          <a:p>
            <a:pPr lvl="1"/>
            <a:r>
              <a:rPr lang="en-US" dirty="0"/>
              <a:t>Social Security Card or Birth Certificate</a:t>
            </a:r>
          </a:p>
          <a:p>
            <a:pPr lvl="1"/>
            <a:r>
              <a:rPr lang="en-US" dirty="0"/>
              <a:t>Photo ID (can use your school record provided by your teacher if you do not have one)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pic>
        <p:nvPicPr>
          <p:cNvPr id="4100" name="Picture 4" descr="C:\Users\juromero\AppData\Local\Microsoft\Windows\Temporary Internet Files\Content.IE5\NTMMAR5H\Social_Security_Card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4994"/>
            <a:ext cx="2895600" cy="18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romero\AppData\Local\Microsoft\Windows\Temporary Internet Files\Content.IE5\VRNS8GFW\id-card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6" y="4859183"/>
            <a:ext cx="1981200" cy="1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romero\AppData\Local\Microsoft\Windows\Temporary Internet Files\Content.IE5\STKI4RJP\interview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3195637" cy="23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folder is complete, your job developer will meet with you to discuss a placement</a:t>
            </a:r>
          </a:p>
          <a:p>
            <a:r>
              <a:rPr lang="en-US" dirty="0"/>
              <a:t>You choose your top 3 choices for employment</a:t>
            </a:r>
          </a:p>
          <a:p>
            <a:r>
              <a:rPr lang="en-US" dirty="0"/>
              <a:t>If one of your choices is available, then an interview is set up.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Placements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922" y="1548226"/>
            <a:ext cx="7408333" cy="3450696"/>
          </a:xfrm>
        </p:spPr>
        <p:txBody>
          <a:bodyPr/>
          <a:lstStyle/>
          <a:p>
            <a:r>
              <a:rPr lang="en-US" dirty="0"/>
              <a:t>We partner with many different employers in Butte County. These are just a few of the options:</a:t>
            </a:r>
          </a:p>
        </p:txBody>
      </p:sp>
      <p:sp>
        <p:nvSpPr>
          <p:cNvPr id="6" name="AutoShape 2" descr="data:image/jpeg;base64,/9j/4AAQSkZJRgABAQAAAQABAAD/2wCEAAkGBxAQEBAQEBAWEBAQEA8QDxUQFRYQEA8QFRUWFhcVFRUYHSggGBolHRUVITEhJSkrLi4uFx8zODMtNygtLisBCgoKDg0OGBAQGi0dHR0tLSstLSsrKy0tLS0tLS0tLS0tLS0tLS0tLS0tLS0tLS0tLS0tLS0tLS0tLS0tLS0tLf/AABEIAMwA8AMBEQACEQEDEQH/xAAcAAACAgMBAQAAAAAAAAAAAAAAAQYHAgUIBAP/xABPEAABAwEDAwwMCQwDAQAAAAABAAIDBAUHEQYSIRMiMUFRU2FzkZKT0QgUFzQ1UlRxdIGxshUkMkJyocHS4RYjJTNEVWKCg6KzwkOU02P/xAAbAQACAwEBAQAAAAAAAAAAAAAAAQMEBQIGB//EADERAAIBAwEFBwUAAgMBAAAAAAABAgMEERIFEyExUQYVMjNBUnEUIjRhkRaBI2KhQv/aAAwDAQACEQMRAD8At63rZhooHzzuzWN9ZcTsADdXdKlKpLShN4KatW+Cukce142QM0gZwMj/ADnHAepbdPZcEvu5kDqvJrO6pa2/M6IKXuykLesQvWtYf8zD54x1pvZlEN6zLusWtj+sj2N6HWhbLpMN4xG9q1t8i6L8U+6qQ94zHut2vvkXRfijuuj+w3jMm3uWto18Wj/57P1pd10g3jMje5auI18Q/p/ijuukLesDe5a2nXxdH+KT2XSQ96xG9q1d8i6L8Uu7aJy6zEL27Wx/WR9F+KXdtEN8wN7drb5H0X4o7spBvWYuvdtbfI+i/Fdd10fUe8kYG96198i6L8U+6qQ94w7sVreNF0f4pd1UjpVGAvjtbdhx4v8AFHdVIN4zIXyWtuw9H+KXdVINbGy+a1RsiE/yEfal3VTHrZmL6bT8WHmHrS7rpBrY+7Tafiw8w9aO7KXUWth3ZbU3IR/IT9qO7KYt4w7slqbkXRnrS7spdQ3jDuzWpuRcw9a6Wy6XUW8Yu7Naviw8w9aO66XUe8EL6LU3IeYetHdVLqdKYC+m1PFh5h61z3XT6hrZl3a7T8SHY8V2n60u64dRazY2ZfnUNI7YpGSN0YmJxY4DgBxBUc9lr0Z1rLjydtyCvgZUU7s5juc1221w2iFkVaUqb0s7TyVpf5Uu+JQgkMdq0jhtFwzQOTErV2TFZbIarKh9a289SER86AMBjupjJJkPko61J5IWziExxiTEs1THThhhnBVrq63EdWMnUY6ibG5CX94M6B3/AKKj3x/1JNyLuHy/vFv/AFz/AOiXfH/UNyLuHSfvBnQO/wDRHfC9obkxkuPmw1tfGTwwOaPfKXe69Yi3RGrcuvtGla5+ptnjbpJgJLsPoHSrNLaNKfDkcum0Qv1Ybu7jw7ivJ5WURtMkeQuSbrVqHwCYQFkWq5xZqgOuAwwzhhsqrdXKoxTxkcY6idG4+T94N/65/wDRUFtVe0k3LIfeBkK+yWwudUtn1YvGiPUs3NAPjHHZV2zvFXb4cjmVPSSKzrl5Z4YphXtbqsbJA3UCc3OAOGOfwqvPaqjJrTyOo08rJ9XXFT+Xx9C776573XtOt2zHuET+Xx9C77yO917R6BG4ify+PonfeS72XtDQHcIn8vj6J33kd7r2j0MjeXV2stlU7Kh9UyYPlbFmtYWEEgnHEk7isW19v5acA44WT05HXVy2lSsqm1bIg8uGa6NziMDhsgri4v1SnpwcqOpG97hVR5dF0TvvKHvVe0Nz+x9w2pH7dF0TvvJd6r2huhG4+p8ui6J33k+9o+0W6MTcbVeXRdG/rT73j7Q3Zq8oboKijpp6p9XG9sEZkc0McC4DaGlS0tpRqTUccwccFZrTZyJcjGEZYFr9j7aLm1lRT4nMlhEmG0HsOGOG7gfqWTtSCcVI6gbO/wCd+foeKqD/AHRpbJ5SFVKqzgtkhEUAY6NxMZZlw5+PVHow99ZO1fLRJT5l6rAZYMS4boXWGAZ43RypYYDBQwDBL0DJTl9WRjGt+EadoZgcKtoGhwOGEg3CNIO7iNxbGzrp53ciOcTUXBH9IVHop/yNU+1fAjilzL7WCWCnOyIIzKHHxqj3WrY2S8ORFU5FoZM95Uno8PuBZlbxscHwNkojoaMDBACSAq/sgz+joPS2f43rS2Z5r+Al4Wba5XwRB9KT3iuNoP8A5mcQJ2qB2CYAgAQBGLy/BNf6O9WLTzo/IpcjlRy9XkrmKQxJAWRcKf0qfR5faFmbS8tHcCR3/wD6+g4qp96NcbJ5SFVKpxWyQ4H60BgxJ4Uh4LLuG7+qPRm++sravlokpl7LBJznu++V4tQ5r3NHa8OhriB87aBW/syEZUsvqRzZXpqZNqV/Pd1rS3NPoRqRucnMsa2gkbJFM97AcXxPcXRyDbGnHDzhQ3FnTlB8OI8nU9JKHsY8bD2NePM4A/avKyjhtEy5Hgyqo2z0VVE7YfBIPMc04KShJxqRaG+RS3Y+nGvqPRP92rZ2o804shhzL+WCTFO9kMdbQfSn91q19lLjIhrcisIsqrQY0NbWzNa0BrQH6ABsALUdrS56SFSZ77IyttF1RTtdXTODpoWuBdoLS8AhRztaSi/tGpM6iAXmC0iOXhVckNmVksTzHIyIljm6HNO6FPbRUqqTCT4HOJy5tXy+bnfgvRfR0faQqTPHamUlbVMEdRUyTMDs4NkOIDsCMfrK7p29ODzFYHrfI6CuW8EQfSl95YF/5zOoMnLlSRIuZytUZc2oJHgV8oAe8DXbAxPAvSwtKOlNxIpN5MRl1av7wm5w6l19JR9pG5szGXNq+Xy84dSPo6PtFrZ8K3LC0Zo3xS1sr43jNe0kEOG4dCcLWlF5UeI9TI+fPirWAMSEAmJAyxLiD+lhw08v2LM2l5R1DmSXsgf19BxVT70aj2TykFUqgrZIvQWPAgBepI6RZtwnf1T6M33ysvavlo7hzL3XnyYoi+Sxaue0i+GmllZqEIzo2Oc3EY6MR51u7Nr04UsSfqRTRAjkzaHkNR0T+paX1VH3HCibfJ+7q0auVrHQPp4ydfJM3MDW7eAOklQV7+lGLw8saTOmKeIMa1g2Gta0eYDBeYk8tsmRpcvLUbSWdVTHaic1vC5wzR9ZU9tBzqRQ3wRT/Y+d/wBR6L/u1bG1linFEUOZ0AsAlKa7Ij5Nn/Sn9jVsbJ5yIqvIpgLbZXPfYvfVN6RB/kao6i+xjS4nXi8gW0Ra84/omu4k/YrNn50RS8JywSvV4K/oYlI6OmLmPBFP55PeK8zf+cySBOSFSzgk9SsJLkaBxJM8+kk7Lds47i0Y7SqJYwcuOTEXH2f5RPyt6k+9KvQW7QxcjQeUT8repD2pU6C3ayVHlxYzKGumpoiXMjzcC/DOOIx04LYtqrq09TIZxwyPnFWMCPmUzpIwKQyw7ivC7eIm9WwszaXlHUOZJOyC74oOJqPejXGyfDIKhVBIWwRmJcgeBZyB4LPuC7+qfRm++VlbW8tHUOZfC8+TGhiyki+EJbOdrJWwxzREnRK12OcBwjDkKm3T3etCyjehRDHggD41dTHEx0kjxGxoxc5xwaBwlEYuXBAc63r5efCUrYICe1ISSDsavJsZ5G4Nrz4r0Wz7Td/fI4mzY9j54QqfRf8Adqj2s/sRzA6AWCSlM9kV8mz/AKVR7GLY2TzkRVSlQVuELR7rC77pfSaf/I1R1fA/gaOwV48tEVvQ8EV3En2hWbPzonL8LOWcV6or+gwuQOl7mR+iKbzye8V5u/8AOZNAnBVIkRqfymofLIekb1rvdT6BlB+U1D5ZD0jetPdT6BlB+UtD5ZD0jetLcz6CyjnC9KoZLatU+N4ewlmDmEOadbtEL0limqSTRDPmRNXDgRQMEmBYNxY/S7dwQTerYWbtLyjuHMknZB/r6Diqn3o1FsnlI6mVK4raRGIlMBFI6RaVwI+O1XozPfKydreBBHmXusAmOfL5at8NtCWJ2ZJHDTvjcNlrhivQbOgp27UupFLmW7kDlZHadK2VuDZWYMnZtsfh7DshY91QdGWPQkTySZVsjK2vpyXkq6RtRE5xdShznRjEtljOGOjxhhitCwrRhU+5Ckso54K9PwwQZLR7Hvv+p9F/3asja3hR1DmdALAJil+yM+TZ/wBKo9jFsbI5sjqFK5y3PQiZscnzjV0npNP/AJGqOt4GLB2AF48soil6Xgiu4k+1WrLzog+Ry1mr1TKwwOBcAdM3OeB6b+p7xXmtoedImgTUqmSI4xnaM530ne0r11OK0LgV2+J8sF1pQGWA4EaYiGCukvQMZHncKYsCwTyA83gSYFhXFt/Sw2sKeX17CzNpeUSQ5kg7IX9fQcVU+9Gotk8pHUypXLaIzEhAwKBotPsf+/Kr0dnvlZO1vAgjzL3XnyU51vx8LO9Hg/2Xo9l+T/sjlzI7kRlRJZlU2dmujODZ4xo1SPTsfxDa/FWby2VaH7OFLDOorOro6iJk0Lg+ORocwjbBXlakXB4ZYTyehwBGB0hc5wBzVetkj8HVedGMKapznw7jHD5cf1gjgPAvS7Put5DD5ohnHBuux9Hx+p9F/wB2qHa3gQoF+rAJyl+yMOiz/PUexi2tkc2cVORSa2/QiNnk337R+lU3+RqirP7H8AdgryBYXIid6fgiu4k+1WbPzoifI5bx4V6rJXGDwpCwdM3OeB6X+p7xXmb/AM6RPBcCakKmdkZdd9ZJxJoYtJJOt2yrCu6q4ZOdCMe53ZHkMXIn9ZW9waUHc7sjyGLkR9ZW9wYRHbwsibNp7Mq5oaSNkjIi5jmjS04hT211VlUSbyPSsHPXqXokVw+pdCGDwoEWLcT4VOnH4vJ7QsvaflIkpm97IX9fQcVU+9GotkcpHcypiFtEYiExZEQjiGSbXWZU01mVE8tQHlskTWM1NuccQ4k46Vn39vOtFKI1LDLL7s1l7k/R/isnuusS60VLeVlBDaNcamDOEZijZrxmuxbjjo9a2bGjKjS0yIpPiRUBXDnJYl114Is3Pp6nOdSu1zMwZzoX7eA2wfqWZfWLrfdHmdwkkWL3YbK3ZuiKzO7K53vEaTLHL+xrSpJKZ7pWlwxjdqJJjkGw7lU1vZV6U00DmmiC3VZT09mVU01TnZr4RG3U25xzs4HY9SvX1CdaKwRxkslpd2Wyv/sP6RWX3bWJdaK5veyypLU7U7VLzqOrZ+e0s+Vm4YY+ZaNha1KTeoUpZK3WpwyRnssWpbFU08r/AJEU8MjsNJzWvDjgPUoqqbg0vUDoPuy2R48vROXnu763Ql1I0WXF6Fm1ln1VNC+TVZYy1mdG4DHHd2lPb2NWFRSaByTRRzVukJlhwJ4eRZLru6vHs6is+Cmne8Sx52dmxuc3SSdkLDurKpUqOSJFNJEn7r9kb5J0T+pVu763Qe9iHdfsffZB/Sf1I7vrdBqoh92Cxt/f0T+pLu+t0HrQC+Cxt/f0MnUju+t0HrRoMu7zLLq7PqqeCZzpZYy1gMT2gnEbZCmtrSrCom0GtYKJx4V6BYIQxTOcGQHAgGWVcPH+k3HDYp5NvY0tWVtTy0d02SC/elllnotShkkDYp84xsc8DOczD5IO4VDsqcYxeWdTKvNj1Xks/QyfdWvv4dSLDG2xqrapZuhk6kb+HUNLF8D1Xks/QyfdS39LPMWGD7GqgMTSzD+jJ91NV6fLUPDPkbLqPJ5uik+6ut9T6hpYvgmp8mm6GT7qN9T6i0swNmTjZglB4p/UnvqfUMMXwdNvMvRv6kb2HUNLD4Om3iXo39STqw6hpYfB028S9G/qXDqQ6hpYjZ028y9G/qQqkF6hpYnWdNvEnRv6kb2PUeGYGzZ94l6N/UnvYdQwzB1nT7xJ0bupPeQ6jSZh2hNvUnMd1Jb2HU6wHaU29P5jupG8j1Fgx7Vk3t3Nd1J7yPUMB2rJvb+a7qRvI9QwPtaTe3813Ulrj1FpZm2nfvb+a7qRrj1FhmWoP8R4/ld1LnXHqLSw7Xfvb+Y7qS1x6hpZ8zTv8R3Nd1LrXHqdJHwI/HgXWpDEWkbIPIhSQCxRmIDxT1IBghGULBZ/Y/8AhGbA4fFjiPG1wWVtSScFg7guJfc1ZEw4PkawnYznAE8qwWWY0pz4xWT5/CdPvzOeOtLUup3uKvtf8H8J0+/M57etPK6i+nq+1/wXwpT79Hzx1pakP6er7X/Bi04D/wAzOcE9SD6er7X/AAPhCDfWc4I1LqLcVPa/4HwjBvzOc3rS1rqG4qe1/wAGK6E/8rOcE9a6g6FT2v8Ag+3Id8ZzgjWuotxU9r/g+3Yd8ZzglrXUNzU9r/gu3Yd8ZzgnrXUNzU9r/gduw74znBGr9huantf8Dt2HfGc4I1LqG4qe1/wO3Yd8ZzgjWuobip7X/Bduw74znBGtdQ3FT2v+B27DvjOcEbxdR/T1Pa/4HbsG+M5wT1LqG4qe1/wO3YN8Zzmo1/sNxU9r/g+3Id8Zzmo1fsNxU9r/AIAq4fHZyhGr9i3FT2v+D7Yi8ZvKEav2G5n7R6tH4zeUI1fsW6n7R6tH4zeUJav2G6l7RatH4zeUIUv2G6l0Mc+LdZ9Se8fUN1L2j1WLdb9SNf7Dcz9pjnQ/wf2p7z9i3M/aPOh/g/tRvP2G5n7Qzof4P7Ut5+w3UuhlHqeOtzceDDFNyb4ZBwa4tYKovhA7ap+Jd7wVO5Z7Tswk6cvkgJaNxU8s9WoroLNG4jLHoXQM0biWWGldB5o3EamGmPQWaNxJthoj0FmjcXGWGiPQYCNTFoj0Apa2G7h0BGthu49BYJan1DdR6BgjL6hu4dAwSyzrdx6BgjUw3cegYI1PqLdx6BmhGr9hoj0FmhLLDRHoPBGWGiPQMEamGiPQEZYt3HoPE7p5SjU+otzDoPOO6eUp631DcU+iFnHdPKUtbFuKfQecd08pT1Me4p9BZx3TylLWw3FPogxO6eUp65dQ3FPoGJ3TylGuXUe4p9AxO6eUo1y6i3FPoPPPjHlKNbE6FP2om90Tia5+JJ/MO2STthXLJtyZ5ntNTjGhHC9T0Xxd9QcS73gprnmLst5U/kgOKqnq0CBgkAikALkASYxLkRsLGsaeskMUDc5wbnHE4ADzqSlTlUKN7f07SOqZvO51aW9s546lY+il1MtdpbX1yay28l6uja187A1rnZoLXZ2nhUdS2lBZLtntehdS0w5mmVU1gSGCBG2srJusqmapBDqjA4tJxA0jzqenRlNZRm3W1Le2noqSwz2/kLaXkx5zetdfSzK3f9n7zRVlK+GR0cgzXsODhs4FQyg4vDNShXjVgpxeUz1WTYdTV53a8RkzMM7AgYY7Gz5k6dOU+RXu9oUbVrevGTZfkPaXkp5W9al+kqFTv+y94jkPaXkruVvWulZ1B9/WXvMDkVaXkj+VvWj6OoPv2y9585ckrQYMXUkmHBg76gVxK2qL0O47ZspPCmjTSxuY4tcC1w2WuGDh6ioZRa5l+nWhNZg8mK5JcjSOgQAIAEAJAib3Rd/P4h3tCv2PiZ5btR5Efk9V8XfVPxLveCmuuaIuy3lT+SAhVEesQJjBIBFJgC5AS5YwCQmy2robKzIJKk7Mzg1v0G4/aStG0hhZPAdpLrXXVNckWGrh5rJpMsbKFVRzRfOLS5nA4aQuKsdUS9s253FxGZz4sSaw8H1OnJNJjXJICeOAFxXQd4v49/2LWtPAfPO0v5f+idKyedRz7lp4Qq+NPsCx7jxs+obG/Dh8EzuW/a/PF7HKay5s892q8cC0FpnkAQAkhIMEDNPb+TdNWsLZWDO+a9uh7fMVzOnGS4l20v61tLMHwKTyoyeloJtTk1zXYmJ+Gh461kVqLgz6HszaULynlc/U06rmqCYwQAJACBE2uj7/AHcS72hX7HxM8v2o8iPyeu+Lvqn4l3vBTXPNEPZby5/JAFUR6xAmMEACQCXDACuQyZwQOkc2Ngxc9wY0bpOgIisvBDXqxpQcpckdGWPRNp4IoW7EbGt85A0ragtMcHye4rOrVlN+rPbiu2QiKAKGvAsntWtkAGDJfzrNzA7P1rJu4aZZPpGwrvf26zzjwI4qhugn6AXHdAPiLuPk+xatn4D532k/L/0TpWzzyOfMtPCFXxp9gWLX8xn1DYv4cPgmdy37X54vY5T2XNnnu1fjp/BZ5WkePKhyzyuroK2aKKbNjaW5ozQcMQFm1684zwj2+yNkW1xbqc1xNKMvLS8o/tCg+pqdTTewLT2m9sS9Cdrg2qYHsOy5mtc3hI21LC7l6mVedmoKOqk+JatFVMmjbJG7OY8BzSNsFaUGpLKPHVacqcnGXNGny0sRtZSyR4a9oL4zuPGwua0NcWi7sy7dtXUlyKBIOwdBGg+dYklhtH1GEtUVJCSJBoGCABIRNbo+/wB3Eu9oV6x8TPL9qPIj8nsvi76p+Kf7wVm45oh7LeXP5ICVTPWISBguQEjIAuWwArkCX3X2Vq9bqhGtpmh/87sQ37VZtoameb7SXW7t1TXORdi1D5+QvLHKjtWsooQ7BrnF0/0Tg1uPrJPqVWvW0ySNrZ+zncUKlTpyJmx2Ix3dKsp5RjNYZBL27IEtM2pA19OdPFuwx9gKrXVPVHJ6Hs7d7q43b5SKfWTjB9CBLHAZct0PeDuPkWrZ+A+d9pPy/wDROFcPPHPeWnhCr40+wLFuPMZ9R2N+HT+CaXLftfni9jlPZeJnne1fjp/BaC0zx5Ql4XhKp87fdCx7rzD6V2f/AA4kcVU3BoOcIty5+0HPppYXHHUHtzOBrgThygrUspZTR4DtLbqlXU1/9FgFXjzfI55yvpdRrqlm1qhcPM7SsW4jibPqOyKu8tYSfQ1KgNQEDBIAQIm10Xfz+Jd7Qr1j42eX7UeRH5PXfF31T8S/3grFzzRD2X8ufyQBVD1iBIYkAC5AEsAJc8hPkXZdfZOoUQe4YPnOqHdzfm/UtS2hpjk+cbeut/ctLlHgTA6FZ5cTDSOesrrT7brJ5fmlxYz6DcQD9qxrieZn07ZNpuLWMH6ly5C2r21RRPPy2jU3/SboWjbT1QPBbVtnb3Mo9Tc11K2WKSN3yXtLT6wp2srBSo1HTmpL0OcrQonU8skL/lRuLTw4baxasdEsH1ezrqvRjNep51EWi5bou8Dx0ntWpaeE+ddpPzH8E4Vw8+c9ZZH4/V8afYFjXPmM+pbH/Dp/BNblv2vzxexymsubPOdqvHD/AGWgtM8eUJeH4SqfO33Qse78w+ldn/w4kcVU3AQGCyLl3fnKsbWbCfXi5X7HmzxnapcabLWWmeNKJvJ8JTeZnsWTeeYfR+z34iIwqhvAkMECBMROboG41sh3If8AZXrFfczyvad/8EV+z0XxH41T8U/3gp7l4aOOy/ly+SAKqz1iBIYLkBJACAPZY9AaioigH/I8NPA3bPInCOqWClf3CoUJT6HRdNCGMaxuhrWho8wC14rCPldSTlJyfqeDKRkzqWZtOMZnMLWacMCdGOKU02sImtHCNaLqckU73P7S3gc8LPlazbPeLtBZpYyTW7Sxa2ifOyeLNikDXtIcCA8aDo4RhyKxb05QfE85ty8t7rE6b4osBWzzpT97dlanUR1DRrZmkOI2M9uH2exZ15T5M9z2ZutVN0n6EDVA9Xn1Lmui7w/rS+1aln4T512j/MfwTcq4YBzzlefj9VxzvsWNc+Yz6nsj8On8E2uW/a/PF7HKay5s832q8dMtBaZ5AoW8PwlUedvuhY935h9J7P8A4cSOKqbgJhktK5qkIjqpSMA97GNO7mg4+1aVjHGWeE7U1U6sIL0RZWKvnlTn3LSp1WvqXbWqFo/lGCxrl5qM+n7Gp7u0h+zSquaq5AkdAgQk0In9znfVRxLPeKvWPGTPJdqfLh8ntvkoznU04GtwfG47h0EfarFzHhkr9l68U502VsqbPaIEDEuQBIAQJlhXQWVnzTVLhrYmiNh3Xu0u5Bhyq3bU+OTyHae7xGNGJbKvni8AjIgSHgEZFwBAyO5d2T21RSsHy2DVGaMdLdKirx1RNHZNz9Pcxk+TKEBWNy4H1KLTWUXPdH4P/rS+1adn4T512j/MfwTdXDBRzvlZ39Vcc5Y1z5jPqmyfxKfwTi5b9r88Xscp7L1PNdq/HTLPK0jyHqUJeI4C0qjE7bPdCybrO8Po+wZpWccsjeeN1VdLNp1I9TeWBkzU1jw2ONzWaM6R4LWtHBjslTU6EpvjwMu+2tQtoeLLL0sSy2UkEcEfyWDDHbcdsnhWvThoWD5zdXEq9R1Jep88o7UbS00sziBmsObjtu2glOajHJ3ZW7r1owS5nO8khcS52lziXOO6TpKxJPLbPq1KChFRXoJckokhggBpoRY9zNKdVqZfmhrIxwnEk/Yr9jHmzxnamqvsh6lgZS2O2sppICcC4YtOzmuGwVfnHWsHmLK6dtVVRFB2lQyU8roZRg9mzwjaI4FmTi4vDPp1pcwuKanB8zzLjJafASQwQJgSmufAUnhZL8yGsvtWihZ85zdUfta52lalGOmJ8t2rcuvcSl/o21pVbYYpJXnBsbHOPqC7k9KyU6NOVSooL1KMky3tFxLhUuaCSQAG60HYGwsqdeb5M+iUthWmlao8RDLS0fKncjepR76fUk7hsvaH5a2l5U7kb1Jb6fUT2DZvlEs27bKB9ZTuErs6aJ+a8n5wOkFaFrV1rDPHbbsFa1ko8nyJeQrhi8uJz9ljZXatZNHhgxztUj+g7Thy4rGuIaZn07Y919RbRfquDLMuj8H/ANaX2q7aeE8f2j/MfwTYq4YKZzvlT37Vcc9Y1x5jPqeyvxKfwTm5b9s88PscrFj6nm+1XjploLQPIHmls+F5znRMc47Jc0En14JYTJI1qkVhNoxbZkA0iFgI2MGN6kYXQbuKvuf9PS1oGgaPMuiNtvifCtrY4GF8rwxjRiSTguJSUVk7p0Z1ZKMFllKZdZWGvkDI8W08eOaD/wAjvGI9iy7i418Ee/2Nsn6Va5+JkWVU9FgSQAgATDJ9qOlfNIyKNuc95zWjhXUIOTwivXuI0YOcuCRfmR9hChpmxY4uOuedjFx2VtUaahHB8x2leu7rOp6G7UpQNHlLkvT1zcJG4SAa17dDm+vcXE6akuJfstoVbWX2Ph0Kkt/IuspCcWarHpwfGCdHCNkKhOi0e5stuUK6w3hkb4NsbPAoMYNmM4y5MFyzps+lNLmPY/NDs1wdmnYdgdgoi2mRVqTqQcU8ZJ0L1KkDAU0XOcp1dy5YPMvsrSbzrf8A4a+3rwKmsgfA6JkbX4BxYXEkbmlKV1Nxxgs2fZ6lb1VU1N4Igqp6JAg6BIDcZL5RS2fK6SNoeHtzXNcS0HDYOj1qSlUdN5Rl7S2ZG9ilLhglYvYqPJY+e7qVn66XQxF2Vh72RnKvKU2g+OR8LYnxtLcWOLs5p06cQFBVrupzNfZmy/ok0pN5PZk1lxNQQ6hHCx7c9z8Xkg4k8C6pXEqawV7/AGDC7q7xyaNv3V6nyaLnOUv1suhR/wAUp+9/+EHtGrM80kzgGmR5eQNIBO4qlSWuWT0trQ3FKNNehucksrJLO1XMibLqubjnOLcM3HcB3VJSrunwRnbU2Qr5xbeMEi7rNR5JH0jvuqX62XQyf8Uh72HdZqPJI+kd91P62XQP8Uh72HdZn8kj6R33UfWy6D/xSHvZ5aq9GtcCGRxR7hAc4jlK5leTZNT7LUIvMpNkUtW2aiqOM8rpMDiAfkjzDYVeVWUubNq22fQtvLieBRl7AJjBIMgSmlkTkkss3lh5J1lWQI4yxm2+QFrQN0DZKs0raU+ZkX216FuueX0LcyUyOgoBnN/OTEa6R2z5m7gWjSoRpo8NtDatW7lx4R6EmwUxlgmAFAjEtxQ0jrPQ1FrZM0lSDqsLSfGAwdyhcOEX6Fy32hXoPMJMhdrXVjZpZ8P4ZRnD1OGkKvK1T4m/bdp5LzY5+CFWxkrW0uOqQktHzo9e36thVZ0ZRPRWu2La45Sw+jNJiq8k1zNRST5AueB0sgg6BACXIAgQ0DBAAgAQAIAEgEgAQIaABAxJnLAlNZOXJLmbeysmqypI1KB2afnPGYzlOypqdvKXoZtzta2oc5Zf6JlZN1TyQ6pnAHixA4nzuPUrUbJLmzAue1D5Uo/0mlkZGUNMNZCHO8aTXu5SrUaEInn7jatzX8UjftaBoAwUuMGc8t8WZAJgxoAEACAFggAQAYIARaEBlmltXJWiqR+cgbj4zRmu5Qo5Uoy9C9Q2jcUfDJkHte6xwOdSzDDxJRp9Th1KrOzzyPRWvajHCtH+ELtXJqspcTNA4NGy5uubyhVJ0JxPRW217av4ZcTUAqF8OZoqaYJYOsjSFkEHQIAEACABAAkISfAMggWQJw2dCBOSRubKyWranAxQOzT85+sb9amhQnIzLnbNtQ4Sllkysm6t2ONTOMPFiBB9birdOz9x5+67UZWKUf6TWyckqKmH5uBpPjPGc7lKtxpRieer7Tua/GUmb0MA0AYeZSlFtvmPBGBBggBoAEACABAAgAQAIAEACAEgBJBxAjFHyHH0I9a2RlDUkl8Ia4/Oj1jvqUc6MJGjb7VuqHhlwIVa11kgxdTThw04NkGDucOpValn7T0Nt2nXKtH+EKtSwKqm/XQOY0fOwzm8oVOVCUeZ6G22nb1+EJI1oKhZoqWQQMaYAkMSBZAuA2U0jmUkuZubKyXranDUoHZp+c/WN+tTQtpyMu52xbUOcssmtkXVac6qnxHiRDDlcVahZL1PPXPaeT4Uo4/bJnZOSVFS6Y4G53jP1zuUq3ClGPoefuNpXFfxyN41uCkwUXxBMMjAQA0ACABAAgAQAIAEACABAAgAQAIASAGgAQAkABQBg+MHQQCOFLCGpNciPWvkTQ1OJdCGPPzo9Yfq2VDOjTl6GjbbWuqHKXAhFqXWTMxNPO2QbIbIM13KNBVWdl6o9FbdqIvhViQ21LCqqU/n4XMG0cMWn1hVZUZo9BbbTt66+yR6rJyUrarAxwkNPzn6xv1pwt5SIbnbNtQ4N5ZMrKuqOINTUaNtkQwx4C4/YrcLLqefue1D5Uo4+SbWTkrRUv6qBod4ztc7lKtRowXI8/X2jcV/HI3IbhsKUo8XzMggBoAEACABAAgAQAIAEACABACQA0ACABAAgAQAIAEACABAAgBIAEACAMXsB0EAjh0pYyNSa5DAwTSwLOeY0AGCBMEDQ0ACABAAgAQAIAEACABAAgA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 descr="http://s3-us-west-2.amazonaws.com/assets.www.wenatcheeworld.com/media/img/blog-photo/2014/08/29/a7794f24e3-marshalls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9" y="3421624"/>
            <a:ext cx="2099065" cy="7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www.brandsoftheworld.com/sites/default/files/styles/logo-thumbnail/public/012011/thumbnail.png?itok=JKYz_J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49" y="5676819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data:image/jpeg;base64,/9j/4AAQSkZJRgABAQAAAQABAAD/2wCEAAkGBxMQEhUSExEVFhIWFRUPGBYXERsRFREhFRYXFxgYFxYkHjEsJCInGxgXIT0hLSkrLzo6Iys1PTUtQy0tOi0BCgoKDg0OGhAQGy4iHyUvLy0tMjIrLTctLi0rNis3LS0tNS0tKy8uNystLSstKy0tLS8uLS0vLS0tLTctLS0tNf/AABEIAGEAYQMBEQACEQEDEQH/xAAbAAEAAQUBAAAAAAAAAAAAAAAAAwECBAUGB//EADUQAAEEAQIEBAMGBgMAAAAAAAEAAgMRBAUSBhMhMUFRYXEigaEjMkKCkcMVM1Ji0eEUFiT/xAAaAQEAAwEBAQAAAAAAAAAAAAAAAQIDBQQG/8QALxEAAgEDAgUBBwQDAAAAAAAAAAECAxEhEjEEEyJBUYEFYXGRobHwFBUywUJS0f/aAAwDAQACEQMRAD8A9xQBAEAQBAEAQBAEAQBAEAQBAEAQBAEAQBAEAQBAEAQBAEAQBAEAQBAEAQBAEAQBAEAQBAEAQBAUtRdAWl0CqkBAEAQBAEAQGFqOpxQbd7q3PbGPdxoE+nqsp1oQtdlJ1Iw/kzI5oq9w297vp+qm8maKxz+bxtgREtOWx7x3ZFeQ8ehDAaPoaTQ+7JuYo4zD/wCTp2fJ74hgB9nSFoUcuIuy7/sWYfu6Lk/PIxm/uqeXEi7KDiHO8dFyPllYx/dTlxGoHiyVn83Sc5g82sZkfSN5P0TlxFy6Lj7BupXy457VkY8mPXuXNr6qNHhi50ODnxztD4Zo5WHs5jxI0+xBU9SGCJ2rxCbkF4D9u/7wruBV3369lHOipaXuZc2GrRfJngrU0KoCB7+tLyVKl56UXUcXPK8zL5eTI3Kjt5yI5N5G6o2PstaP6S2uy5rqqFRxqruvkcOcrVHzF3XyOr07AiZjZD8Z7ciN9vjieAY43AEhtH1I6GuwXQoxjCEpUndPY6ns+lS1paulvPuXc1/DmuCLeJGujkZA+V8TsdkW4trrGWtHQ9qN+6rS4l51XulezX2PoOJ9nRsnRs4uSSaf3++CE8T5XImPNbzYJWPcWxCnRPoGgR+E31VHxFTRLOU/ob/t/D82CUemads/5L/pvZ+IxE90pc+THc6KBgaxppzm7nncPCi352F6JV1F6t1hHghwLqRUEkppNu77Lb+zSZfFGVC/JjLtxLXvx3csfCI3uDy7p4Na7v5DzWEuIqRck/T03PdT9n8PUjTmsbKWX3Stb43M3RtYyMqWKAzFn/lblveGM3vc8igAW0Gi/K1enVnNqN7YuY8TwtGhCdXTfrcUruyS+t2a+TiWeRsDXu6GabHl2Qtk5gj6hzWEHrXh2VP1M+m/lp48G37dRWuyv0xkrva/ZmfoQkl0+WaNkYndzGsdHG2N5ANAODfxdD09lpGpUnQbW+bHI9r0I0ZShSTWF8+9jmtIycV5EWQzljkuhc/bZ3mQOEh6WDXiVz6VWlJ6Kitiz+J81TdNvTNWw16npWjw8mGNglMrQ0U8m947gg+VLoJ8pKzujtUIJQSTubHeF6uZHyWsyKRlG156lNxnqWzLp4scLrusxZNRZEJiezIjadwPxM3U4h4Hl/peepWp1FpqK2UcmtVjPpmrO6+RJwfpLQ7JLmn/AIUn2TBKNvNF96PhXS1PCUNLn/q9rmvAKdKo6kMLsdHHw/iushpcfgG4zPe4bDua3dusAEXS9nIh+M7H62tsnjPZWzv2IdW02PncwQ75JmOgeSXODmhvYs3AKJ046tVsvBhLja8IRpweE7rGz8+SDEyG40TWRxxiMF4awEl0Za770hN9L6k+HqqxahGySseavxtWpJ1Ju7f9efcQvgj+0gLIyCJXOeZH04PDXva12622T1ANfqocY5i15NF7RrqoupXjb4Y2xtdFcHAhe+OPlbAxjmRFsjxIG9CWmQOvxPwmq9UjCLsrbbeTSHtOvKpK7XVnZWv58X9Danh3GHKPL28myynuaGk9STR6k+ZtacmGMbbG/wCtr9XV/LfC/PkQshiwoJDix7yLl5TZS8uPS6smvPoo0qlBuC99jDi+Kq1Frn1NL82OQ1bLxsyTe9jmvOMfgDHcwSh4oUB16X17UvBWlSrfyWbetzjVJwqyu12+p1PB2BJDisjlBDrc7ae7A42Af8K9ClPlqEjo8JGVOktR0HLC93KibamXrUgwtR01k+zdY2SMmFV3YbAPosZ0VK3xuUnBTtclngD2lr2Ne09C0gOB+RUvWjTBzcvAeDe6KOTGd5408mOPfltO357VHMfdE2LTwvktP2WsZbR4CSODIr5ujtW1ojSW/wAC1JpJbqMLiehMmnss++0hWwV0rexa3Q9ToA5+KAOo26eBXtbyo6UNC2sVPDWa4ku1iUE9Dy8THjJ/NsJ+qjXFEqPexceB4X0cjIzMj0ky3safysLR8iqup4LWN3pGi4+I3bj48cQ/sYG37nuUTm+wwT/w9vO59nfyzDXhRcHfrYTlXlqfixloWvX6GYAtUrFyqkBAEAQBAUpRZAUlgK9E0oCksgFIKo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2" descr="data:image/jpeg;base64,/9j/4AAQSkZJRgABAQAAAQABAAD/2wCEAAkGBxMQEhUSExEVFhIWFRUPGBYXERsRFREhFRYXFxgYFxYkHjEsJCInGxgXIT0hLSkrLzo6Iys1PTUtQy0tOi0BCgoKDg0OGhAQGy4iHyUvLy0tMjIrLTctLi0rNis3LS0tNS0tKy8uNystLSstKy0tLS8uLS0vLS0tLTctLS0tNf/AABEIAGEAYQMBEQACEQEDEQH/xAAbAAEAAQUBAAAAAAAAAAAAAAAAAwECBAUGB//EADUQAAEEAQIEBAMGBgMAAAAAAAEAAgMRBAUSBhMhMUFRYXEigaEjMkKCkcMVM1Ji0eEUFiT/xAAaAQEAAwEBAQAAAAAAAAAAAAAAAQIDBQQG/8QALxEAAgEDAgUBBwQDAAAAAAAAAAECAxEhEjEEEyJBUYEFYXGRobHwFBUywUJS0f/aAAwDAQACEQMRAD8A9xQBAEAQBAEAQBAEAQBAEAQBAEAQBAEAQBAEAQBAEAQBAEAQBAEAQBAEAQBAEAQBAEAQBAEAQBAUtRdAWl0CqkBAEAQBAEAQGFqOpxQbd7q3PbGPdxoE+nqsp1oQtdlJ1Iw/kzI5oq9w297vp+qm8maKxz+bxtgREtOWx7x3ZFeQ8ehDAaPoaTQ+7JuYo4zD/wCTp2fJ74hgB9nSFoUcuIuy7/sWYfu6Lk/PIxm/uqeXEi7KDiHO8dFyPllYx/dTlxGoHiyVn83Sc5g82sZkfSN5P0TlxFy6Lj7BupXy457VkY8mPXuXNr6qNHhi50ODnxztD4Zo5WHs5jxI0+xBU9SGCJ2rxCbkF4D9u/7wruBV3369lHOipaXuZc2GrRfJngrU0KoCB7+tLyVKl56UXUcXPK8zL5eTI3Kjt5yI5N5G6o2PstaP6S2uy5rqqFRxqruvkcOcrVHzF3XyOr07AiZjZD8Z7ciN9vjieAY43AEhtH1I6GuwXQoxjCEpUndPY6ns+lS1paulvPuXc1/DmuCLeJGujkZA+V8TsdkW4trrGWtHQ9qN+6rS4l51XulezX2PoOJ9nRsnRs4uSSaf3++CE8T5XImPNbzYJWPcWxCnRPoGgR+E31VHxFTRLOU/ob/t/D82CUemads/5L/pvZ+IxE90pc+THc6KBgaxppzm7nncPCi352F6JV1F6t1hHghwLqRUEkppNu77Lb+zSZfFGVC/JjLtxLXvx3csfCI3uDy7p4Na7v5DzWEuIqRck/T03PdT9n8PUjTmsbKWX3Stb43M3RtYyMqWKAzFn/lblveGM3vc8igAW0Gi/K1enVnNqN7YuY8TwtGhCdXTfrcUruyS+t2a+TiWeRsDXu6GabHl2Qtk5gj6hzWEHrXh2VP1M+m/lp48G37dRWuyv0xkrva/ZmfoQkl0+WaNkYndzGsdHG2N5ANAODfxdD09lpGpUnQbW+bHI9r0I0ZShSTWF8+9jmtIycV5EWQzljkuhc/bZ3mQOEh6WDXiVz6VWlJ6Kitiz+J81TdNvTNWw16npWjw8mGNglMrQ0U8m947gg+VLoJ8pKzujtUIJQSTubHeF6uZHyWsyKRlG156lNxnqWzLp4scLrusxZNRZEJiezIjadwPxM3U4h4Hl/peepWp1FpqK2UcmtVjPpmrO6+RJwfpLQ7JLmn/AIUn2TBKNvNF96PhXS1PCUNLn/q9rmvAKdKo6kMLsdHHw/iushpcfgG4zPe4bDua3dusAEXS9nIh+M7H62tsnjPZWzv2IdW02PncwQ75JmOgeSXODmhvYs3AKJ046tVsvBhLja8IRpweE7rGz8+SDEyG40TWRxxiMF4awEl0Za770hN9L6k+HqqxahGySseavxtWpJ1Ju7f9efcQvgj+0gLIyCJXOeZH04PDXva12622T1ANfqocY5i15NF7RrqoupXjb4Y2xtdFcHAhe+OPlbAxjmRFsjxIG9CWmQOvxPwmq9UjCLsrbbeTSHtOvKpK7XVnZWv58X9Danh3GHKPL28myynuaGk9STR6k+ZtacmGMbbG/wCtr9XV/LfC/PkQshiwoJDix7yLl5TZS8uPS6smvPoo0qlBuC99jDi+Kq1Frn1NL82OQ1bLxsyTe9jmvOMfgDHcwSh4oUB16X17UvBWlSrfyWbetzjVJwqyu12+p1PB2BJDisjlBDrc7ae7A42Af8K9ClPlqEjo8JGVOktR0HLC93KibamXrUgwtR01k+zdY2SMmFV3YbAPosZ0VK3xuUnBTtclngD2lr2Ne09C0gOB+RUvWjTBzcvAeDe6KOTGd5408mOPfltO357VHMfdE2LTwvktP2WsZbR4CSODIr5ujtW1ojSW/wAC1JpJbqMLiehMmnss++0hWwV0rexa3Q9ToA5+KAOo26eBXtbyo6UNC2sVPDWa4ku1iUE9Dy8THjJ/NsJ+qjXFEqPexceB4X0cjIzMj0ky3safysLR8iqup4LWN3pGi4+I3bj48cQ/sYG37nuUTm+wwT/w9vO59nfyzDXhRcHfrYTlXlqfixloWvX6GYAtUrFyqkBAEAQBAUpRZAUlgK9E0oCksgFIKo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4" descr="data:image/jpeg;base64,/9j/4AAQSkZJRgABAQAAAQABAAD/2wCEAAkGBxMQEhUSExEVFhIWFRUPGBYXERsRFREhFRYXFxgYFxYkHjEsJCInGxgXIT0hLSkrLzo6Iys1PTUtQy0tOi0BCgoKDg0OGhAQGy4iHyUvLy0tMjIrLTctLi0rNis3LS0tNS0tKy8uNystLSstKy0tLS8uLS0vLS0tLTctLS0tNf/AABEIAGEAYQMBEQACEQEDEQH/xAAbAAEAAQUBAAAAAAAAAAAAAAAAAwECBAUGB//EADUQAAEEAQIEBAMGBgMAAAAAAAEAAgMRBAUSBhMhMUFRYXEigaEjMkKCkcMVM1Ji0eEUFiT/xAAaAQEAAwEBAQAAAAAAAAAAAAAAAQIDBQQG/8QALxEAAgEDAgUBBwQDAAAAAAAAAAECAxEhEjEEEyJBUYEFYXGRobHwFBUywUJS0f/aAAwDAQACEQMRAD8A9xQBAEAQBAEAQBAEAQBAEAQBAEAQBAEAQBAEAQBAEAQBAEAQBAEAQBAEAQBAEAQBAEAQBAEAQBAUtRdAWl0CqkBAEAQBAEAQGFqOpxQbd7q3PbGPdxoE+nqsp1oQtdlJ1Iw/kzI5oq9w297vp+qm8maKxz+bxtgREtOWx7x3ZFeQ8ehDAaPoaTQ+7JuYo4zD/wCTp2fJ74hgB9nSFoUcuIuy7/sWYfu6Lk/PIxm/uqeXEi7KDiHO8dFyPllYx/dTlxGoHiyVn83Sc5g82sZkfSN5P0TlxFy6Lj7BupXy457VkY8mPXuXNr6qNHhi50ODnxztD4Zo5WHs5jxI0+xBU9SGCJ2rxCbkF4D9u/7wruBV3369lHOipaXuZc2GrRfJngrU0KoCB7+tLyVKl56UXUcXPK8zL5eTI3Kjt5yI5N5G6o2PstaP6S2uy5rqqFRxqruvkcOcrVHzF3XyOr07AiZjZD8Z7ciN9vjieAY43AEhtH1I6GuwXQoxjCEpUndPY6ns+lS1paulvPuXc1/DmuCLeJGujkZA+V8TsdkW4trrGWtHQ9qN+6rS4l51XulezX2PoOJ9nRsnRs4uSSaf3++CE8T5XImPNbzYJWPcWxCnRPoGgR+E31VHxFTRLOU/ob/t/D82CUemads/5L/pvZ+IxE90pc+THc6KBgaxppzm7nncPCi352F6JV1F6t1hHghwLqRUEkppNu77Lb+zSZfFGVC/JjLtxLXvx3csfCI3uDy7p4Na7v5DzWEuIqRck/T03PdT9n8PUjTmsbKWX3Stb43M3RtYyMqWKAzFn/lblveGM3vc8igAW0Gi/K1enVnNqN7YuY8TwtGhCdXTfrcUruyS+t2a+TiWeRsDXu6GabHl2Qtk5gj6hzWEHrXh2VP1M+m/lp48G37dRWuyv0xkrva/ZmfoQkl0+WaNkYndzGsdHG2N5ANAODfxdD09lpGpUnQbW+bHI9r0I0ZShSTWF8+9jmtIycV5EWQzljkuhc/bZ3mQOEh6WDXiVz6VWlJ6Kitiz+J81TdNvTNWw16npWjw8mGNglMrQ0U8m947gg+VLoJ8pKzujtUIJQSTubHeF6uZHyWsyKRlG156lNxnqWzLp4scLrusxZNRZEJiezIjadwPxM3U4h4Hl/peepWp1FpqK2UcmtVjPpmrO6+RJwfpLQ7JLmn/AIUn2TBKNvNF96PhXS1PCUNLn/q9rmvAKdKo6kMLsdHHw/iushpcfgG4zPe4bDua3dusAEXS9nIh+M7H62tsnjPZWzv2IdW02PncwQ75JmOgeSXODmhvYs3AKJ046tVsvBhLja8IRpweE7rGz8+SDEyG40TWRxxiMF4awEl0Za770hN9L6k+HqqxahGySseavxtWpJ1Ju7f9efcQvgj+0gLIyCJXOeZH04PDXva12622T1ANfqocY5i15NF7RrqoupXjb4Y2xtdFcHAhe+OPlbAxjmRFsjxIG9CWmQOvxPwmq9UjCLsrbbeTSHtOvKpK7XVnZWv58X9Danh3GHKPL28myynuaGk9STR6k+ZtacmGMbbG/wCtr9XV/LfC/PkQshiwoJDix7yLl5TZS8uPS6smvPoo0qlBuC99jDi+Kq1Frn1NL82OQ1bLxsyTe9jmvOMfgDHcwSh4oUB16X17UvBWlSrfyWbetzjVJwqyu12+p1PB2BJDisjlBDrc7ae7A42Af8K9ClPlqEjo8JGVOktR0HLC93KibamXrUgwtR01k+zdY2SMmFV3YbAPosZ0VK3xuUnBTtclngD2lr2Ne09C0gOB+RUvWjTBzcvAeDe6KOTGd5408mOPfltO357VHMfdE2LTwvktP2WsZbR4CSODIr5ujtW1ojSW/wAC1JpJbqMLiehMmnss++0hWwV0rexa3Q9ToA5+KAOo26eBXtbyo6UNC2sVPDWa4ku1iUE9Dy8THjJ/NsJ+qjXFEqPexceB4X0cjIzMj0ky3safysLR8iqup4LWN3pGi4+I3bj48cQ/sYG37nuUTm+wwT/w9vO59nfyzDXhRcHfrYTlXlqfixloWvX6GYAtUrFyqkBAEAQBAUpRZAUlgK9E0oCksgFIKoAgCAIAgCAIAgCAIAgCAIAgCAIAgCAIAgCAIAgCAIAgCAIAgCAIAgCAIAgCAIAgCAIAgCAIAgCAIAgCAIAgCAIAgCAIAg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7" name="Picture 27" descr="http://www.frugalfinders.com/wp-content/uploads/2010/09/Hot-Topic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54295"/>
            <a:ext cx="1642796" cy="65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1" name="Picture 31" descr="http://67.media.tumblr.com/tumblr_ltt6ralnlf1r5d0uao1_12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" y="5020510"/>
            <a:ext cx="1394112" cy="10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upload.wikimedia.org/wikipedia/commons/thumb/1/17/TJ_Maxx_Logo.svg/2000px-TJ_Maxx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75" y="2956936"/>
            <a:ext cx="2529236" cy="6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hescribes.com/wp-content/uploads/2016/06/Rite-Aid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6" y="2976204"/>
            <a:ext cx="119706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3" descr="data:image/jpeg;base64,/9j/4AAQSkZJRgABAQAAAQABAAD/2wCEAAkGBxISEhUTExMVFRUXFx0YGRgYGRUZGhoXFx4eGBkYGR8dHSggGiAlHRkYIzEhJSkrLi4uGCAzODMtNyktLisBCgoKDg0OGxAQGy0lHyY1Ny0vLS0rLy8tKzUtLTArLy0tMC8tMy0tMi0tLS0tMCs1Ly01LS0tNS0tLi0tLS0tL//AABEIAN8A4gMBIgACEQEDEQH/xAAbAAABBQEBAAAAAAAAAAAAAAAAAwQFBgcBAv/EAEYQAAIBAwMBBgMEBwYDBwUAAAECEQADIQQSMUEFBhMiUWEHcYEUMpGhI0JSYnKxwTOSwtHh8CRDUxUWgqKy0vEXJTRUY//EABkBAQADAQEAAAAAAAAAAAAAAAACAwQBBf/EAC8RAAICAQEFBgUFAQAAAAAAAAABAhEDBBITITFBFCJRYdHwMpHB4fEzUnGBobH/2gAMAwEAAhEDEQA/ANj7V7Rt2FVrm8y0AIruSYJ4UegNROp7zWCGUPeDIJY7AjDEwRcAyccDqOJpDv7qnS0iKf7W4FmQhQAAna36pwc5PmI9BVc0+rtAxYHiXmDC3uDG03O6CyzdI2p9/AzBgVky5mp7ILEe82gQtOoumGBIPjGGkyBiYnkccUnc706HwgRqrySxaBuZ+Z2mVYR7HgVTu0baWbupuqsAPbQWj91vEHiMMYKeTAGOIxFMrtsbLfimYLWgQSNphSARzCFsiAMnnms71M1w4e3/ACDQuz++GjK/27yrEgXIVmmTHQQOASRwM08HfPRbA5ugTPlwWG2eQsxMY9ZHrVH7Gs2C4sI28LuZ2O1UdW8jlWhbikAqAC0GDjiYBXRrRBQLtB2ON0nMi20YPLQxzAjgV3tWSKXIGsN3t0TW932gJuGP2h9CDB+Ypfsbtyxe8iXi77d3nXaSpJEjyqGAIIkelYvdJ2INwI8xgTKkmCD/AHQf/FXu/qC1u2m5iEB8stAk8gEwJmMR/nFa6V8UgaP3k703NHcRVuLeDKdwhfK0iCQueJxOfWo49+tSo3k6Rhj9GDc3icT6H3EmKolhlUgsocD9UlgPxGY+Rp2boIlVtJuW5PXHIWGLFTiFIg5561W9TNttOvIFv7A+IFw3dup27GOGEKEGekebp16VNH4h6OT/AGkAjO3mZkgTwIHP7QrLdIslvu/cb7xgcHj39B60m5wOOOgjqefU/wBIrkdXliufzBsWo756VQDuYgqWB2kA7RO0boknge5qv3viOSV2W0VTM+IWJERnyg4MwOeDxVV7Sb9HtCaPyohLWv7Q9JPB3cbhHWfk28Ij9GhtMYyfISS3KAnHlj72IkwcibJ6rI3wBqfdPvMNWjFzbtvvgIHG7bAzBzyT+FTlzV21BZnUBTBJIABPAPpWC6LUG3cR1+8pkH0PQ/Tn6Vb9Hfuja6fZG8fhJVEL28jcuACCzGIGdpkmrcOrbVNcQX+729pV2E3kG+dmfvbTtMfXFR9zvjpWtXGt3k3Lgb96jccKTCklZ6gVmHb10jUnclsFQo2K7XEGJ2gzxngGAZArnYGrW3cU4V5jeYgKVYNO6QDMEGDn8DF6yW1s8AaDo+/Cm6lp1U7iqbrbq6ksJDARIE4zxVg7O7Vt3bZuKItjgyplR+sApJA9jB9qxF2YOQdylud3O1iGG4x8jNO+zdOLjC2tttxDgsjffHoZZVCiQT6wPWow1k7p8QaRd786dbxRoFoJuF0MG3GQICrJ69YODim2k7d0Nnaw114qdx2ESJLGZAt7lE8CRgDpWddqF96h1ClbaCAdwI2yGkEjMzj1pfVJBsESSbAODJH3xgHjiY/zqPa52DVD21p1ub/tQIYT4e+0RIGYH3gYEkTE1yx300LAfpgCehVpHzgQPxrIrJPnuQDBBJYA5Y9REGc4pXsfW+Dc8TEhWicZI6ZG0xMEcHgVJa2VrgDbbuuUQdrkGchGMRjiN31APFLvdAEwfoCT+AzWZXu+19UDrbU+aVZgkKWBJRQsNGfvSCYPyp1/341b7Gs2d04ZRauPBETtIYbjhjHpWlauHtA0YHNdql2u3r+otXtyWUjC2rpZXubQWuBhPlxB9uuDNPO5Otv3E/SeD4ZUG2Lc4G5lIyx42/n7RVscyk0l1BaKKKKuBX+9iqTpt6h0F9ZU5kkEKYgyASCRjANZvfvhGt3fEDW/tLuqqHAX7jNtZgGPIB91q1anV6m7rXe0QFV1tgEXQCFaGLQoDAEsSNwgH8a123a/4e0WC2/090NAkgsA024x4ZIMD5Z615moltXJe+QDtC4VsalGhwdQkMCSVhCViclYhQ3UA+oqGt2Zssw2khhIgbtpBMz6Arn3I9aebSGvq3h2tw2mUIWFkrsB8wJKATB5yROY2/dnouJiBGPbrHpWSb6v3xBPW7Npr1pUVNngb7jWzc52ktImfKV+4JnJ64j7F5BZ2m3bLsrkMQuAT1LCQw2HaB+16mltZpUtTbF+2GCK5jxMsVJKyJUki5E44iBJmMs2CwJBUQC0EwSBzHqaSbT5ATnj2oVonAMiM9MgyPfEfImhRMAc129aKsVYQykgj0IwaqAroWUXLZeNgdS0iRtBG6R1xOK8eIAWgAgyBI4k8j0MV4TkSJE8evtXK7YFtIqloYgAhstMA7TExnmPrE4rxcGFMASDwTJyct6Hp8gK8UVwEl2m2nJtizb2kAeId7MGYxO2Tgc9evNNtqBk3qwWQLgXnBzt3cEjOcSabUVJyt3QHWnso1xl3ELD7WIPQEqWAkgGBJ6TXvU6BlUPCkBihwwJKmZcESs7gIwYAxTKgmuWq5Ac67Si2VUPbcbQd1skjJPMgQw4iBwOs02r1cuM0biTAAEkmAOAPYelea4wBNLvdBtKmZV2bpEMEEAczKzSFLPcBtqsiQzGM4DbQJxHQ8UB61NwM5O9iAPKWA3GOA0fhM8fhS1k+a0fGzsOTu/R7N0JzxAER0amNerszBIMYwZHrj6k1K+oFNL4ZYC6WVOCUClh7wY3fjNPuxtcq3SbgtsptlPMo2jjaYCmTgCYJyT0qNtXNrBoBggwRIMGYI6ilNIRvG5VYTkMxRc+rAjb8+KRdNUCa7Z19q7YG17hbcnkZl2qVQh9ij7qkkZ6x6g1Kdn9vae1b0Y3DcoZX2bhsDldxYRDEgMZAn09ap3iEKVxEg/USMH3n6wPSrFc7VNuzpDttOFtvKmTMsUG6CJI5gHANXY8jty98wTl3t/TNauWdKSpZLpHiK26CpdgjQ0DDYPtkVIfDFrJsnaCLq+VpdmkHIZVJhATPA5Bqo92bd02rxQJ4Qt3PFY7RczbaFUzJGBz+9HFTvwrUzcIby7YZSckzK7R0ABbPUvxia0YckpZIt+YL+2qAMbX+iOf6UUsDXa9LiDN/iafDvWm8NPMrecFg5IAUqYIxBX3ORiqt2n2nbuLtFrzbmPib3EhmZgQhJ2/eGCTxV4+ItoE2AI3AXCA4kMAu45OZG0dR94HMVR7+lCpte7bP3zKi0zb0nG7DEN5YzmTAxXk6lNZJV75AZeLbIuSh3NGzzSE80kGctjE0gsTnj2odpJOBJnAgZ9B0FcrHYPZf2HEcDiI/H35+teJomigOUrqCCxKszA5lhBk8zk9Z60nXq60knPuSeffgUB5B/H/AH/pRXrecZ4wPkZn+Z/GvNAekQngdCfoAST+ANea6on046/0965QAaKKKAKKKKAKKKKAKXfVFkRDG1N0AYMuZJJ+g/CkVYjj5fjg0bcTRA5XWJx8vy5rlBoD1beJwDIjImJ6j39/euD/AH/nXKKAVVhsIgSWBnqAAZAxwSR1/VFPdMu19mxHXZuO5UU7NpckMZKkqcGeduOlRtONBaVrltX+6zAEhgsbjtkkgwByZ6DpzUoviB52FcgX/vf2DkQTtBCkbmzBwxAmctV3+Ftv9EzbjhmG3oQ2zPPTaeR1rOrKwHJOI24aJPIx+sJH8s1o/wAN9HaTeUcMxRfEAZWgydu2OB97BzitWk+NAvNFFFeuCk/FFHNm0VQkBmlhu8sjGAYyNwkg/nWaNZb9iIUN1HlOA2eQZHFbL3pQLZu3WYwLRWPNEkiDAIE9Aekz0rH7+l2C3JlnXdAIxuAKT8wRXk62HfsDWig0ViAV1Vn8z+Ga5RQBRRRQHpTHQGP95rzQDRQHVUmYE4n6DrXKBRQBUnou7+puiVtNHq0KPz5+lWnszsa1orP2jUDdcAGANxDHCog/WckgfM16uWO09Tk3beht9FUC7dj99jCqfkce9TjC+Zohg6yIe33I1J5a0Pqx/ktez3Fv/wDUtf8An/8AbXPC1KsVs9t2bjj/AJdzw+fQ+Zv5Vy93s7T0h/4vRq6D9e3uAI9dw3L9CBU914Ms3MCP7S7tamyCzIGUcshmPmOfyqIq66X4l6JwJW8rH9XYG/8ASTNIaDsGzeY3Bavi2xJHibbKgE4UDLt7YAqDxyXQrng/aVGildXbC3HVZgMQJ5gGBPvScCOczx7ev8qgZzldRCTAEk1yg0AUV1T7Tz/8/TmuA0AUUUpp7e5gNypJ+80wPcwCfyoDzZtlmCqCzMYAHJJwAPrWj/DLS+E99Wlbm1NysIKndcEe+AD9aoNu+FtLCiRcJMnmFhYAgqBJ65JHpWk9y7jvqL748NkQrLi44UEhAxkwcPInmK16RLeJ++QLlRRRXsAg++dxF0l03T5IXAEkncCB1GSAMiBWS37exdMxTzMu4kkkOA5VRHSAvT1Fat37uMNFd28mOk4BBJ9sA1joJG0hsjPXymT+eJx615euffX8fUHNQxLMSQSWJJHBJOSK8UE0VgAUUUUAUUUUAUUUUACvVq5tYN6EH8DNLaDRPecW7Ylj+AHUn0Aq3f8AZGg0ShtXdUseA0wfXagy31mupN8icMblyLZbKXVS4MjDqfmCAfwY1Ado9phnFnUaa4CH8qAh7d1YJZzAkqgyQRztEEkU97N7f019I01xC207FKskx6KwUkTHFRFntFrTeNqEY6y4vh2tMrI7BZ3QCuACSNzmAAg562xT6m88ds2uyr1tXe0hstIN+2oHhkHaA5XzLJDZI2ypBqH0+g7R04/+36pNVp/1VLW2IHoQ2P7pHyFXjsbs9ktt4xV7t0l7sDyyRGxR+yqgKJ5iTkmqt3k7p9lWj4ly4dKTmEcCf4VIY/RRU4yXL7gQRu2T5nbS6QdXbwgf8f8ASnug7QtCSNR9qu2xN3VNm3anG20B5d5mAq56seAaemi7M3b1tdpam2P1gqbCOpkBW/lUj2xeBS0LJUaVl3WlQFRyVbeDkuCCCSTXcjpcv8K5y2VYz7R1AuXXdV2hmJA9Aabx16UUVlMLCiiigCiiigAGlLdsyvlLSYAE+YiJXGeo/Gk4pXSoWYKDBJxLbQG6Gen+ldQE2UgHEQYOOD6fka0j4Y2PPqX8PwwSoA80jLSsk8Ag9JrO7BztMwTkbgomCASTjBPJ961D4X2VXSsQoDG4dxBBnbgcE8Z9PXrJ1aNXlQLjRRRXsAp3xOtv9mDqAQphyYJCuQPLPWQBPoTWc6m+QieRQGt4OQfvNuIhzMtuGRx0rU++xumxeUBTaNh2JIyHUpAHTKl/qBWa9sKzuAtkIF06MQIMLAc3AeYMjJJPT2Hlaxd9sEPRRRWEBRRRQBRRRQBRRRQF97iaRbdh77csTn0RP9ZP0FRXc3QJr717tC+u8eIUtIwkKq5Bg4kAgfPcetTXc9lvaI2ieN6N6w8mfwb8qiPhnqDYN/QXvLdRywB/WBAB2+vAb5NV0PhdG/HWyiY7b7VtPfXQrpxqLsbypIW3bHRmaCVIkfdE5HrTnQ3bGna8rW7VkW1V2uLEFX3RuJAMgocGeQetQ2uT7D2k+suKTp76BGuAFvCcbR5gMhTsGfem/ejSXLtg3LCl1e6otLaPiFtxg6h2kgmBCkmEBBMH7slFOl0Ji/aneJr1u5cFx9Pp0MHYs6m4x4RQRFktIhT54MkKKZ3Ox/sqpdNhTfuuERSDqGUkE77ruJZgBMLsWYEx5qlu2uybSW9IjXFspZbcUQMzO+2P0YEszSSZgnM81J6i9duqSd2msAeZji649AP+UD6nz+gU5rt0uAI3RrcYmzbIFxgRdvM29kUQGRP1WuDcJCgIhYcxBgO+OkSzdtWbeLduyoVfTLfiTEk1buw9B4Y8e7+jOzatryhLFqd20QBkwpYnqPaqF272h4997nQmF/hGB/n9aqyPoUZ33aGAFBFFFVmQK66xGQcTj36H3rldaOn+z1/OgOUUUUAU57O0xuXFUKGyJkkLEx5iMqMxPvTapfT2tKhsObpMqTdXa2HU4U7SCFOMgzicTiUVbBECtR+Fd6dNcXaBtufe/aLAHPyECswsvDKSAYIJB4MGYPzrUvhYq/ZGImTdbdPrCxHqIj6zWnRfqoFyooor2ARXefUG3pbzAlSqEhhGD0gTk1lna2tRvCuRu/4fwhiIKgqsggiQCGIBP3gK0vvyQNBfn9kfiWAH51kGs1rXAm79VQABgYxuI43EBQT12ivN1s6lXl9QN1jOemPfI/DE15pTTgk7RMtjEknqBA5kgVYdH3E11wSUW3/GwB/BZIrDGEpfCrBWqKuq/DbU9btkf3z/AIa83Phvqhxcsn6uP8Jqzs2X9oKZRVk1PcXXJxbV/wCB1/rBqD1mhu2TF229s/vKRPyJ5+lVyxyj8SaA3ooNFQBIdh9rPprm9cg4ZejD+hHQ1bNfodJ2mq3Ldw2tQmVdcXEjownzCfQ/I1Q6FMGRgjgiuxk4u0WwyuPDoXvT6vtTTDbesLrE/wCpaZVeP3laAT8q96a7pGMns+/bc8zpWEn3ZAVP41VtN3j1VvAvMR+9DfzBNPF756of9M/Nf8jU94vAu38S56cFZ8HSi2T+s5toD/c3MfkQK5ctrb/Taq8CV+6Pu21P7qySze5JPpE1Sr3e/VsMOq/wqP6zUNqdS9xt1x2c+rEn8PSuORx510J7vN3nOo/R25W11nl/n6D2quUUVAzyk5O2FFFFCIUUUUAUUUUAU7N4xaEJIUwfJncxy/v0zwIpoa9s8qBGROZPBiB7QZ/vV1OgPOzUSQSA0LcLA9AEMGOpBz9OK1L4dx9htQpGXn3O9gT+UfSsm8BVI3MCpWfLkglAyyPZmAI/datT+GtlV0YIuF9zEkdEP7I+kE+5rZov1P69AWuiiivWBS/idr3S1btiNlxvOD1CwQJ6CeT8qzF1AzjIkQZ254bHMD8xWkfEzSlxYKuVB3gmTsgLvzHWFMetZyLAzLBfJuEg5MxtHvn8jXj6y3kYHndvtAafU2rzCVU5xmGBUke4ma2V+2dOLXjG8nh/tSI+XrPtzWFXEIPm5IDfRhIP1BrxFRw6mWJNJA23sLvNZ1bulkOQgBLMIBkwIzPQ8iqxrviQUdkXTfdYrLXI+6Y4C+1LfCfTRZvXP2rgX6Is/wCOqJ3itbdXfX/+z/mxI/nWjLnyrFGV02C1/wD1Mu//AK6f32/yqy92O8C9opcV7G1VgGSHRt04yBnHEdRVE7H7nXbg8XUEaayMlngMR7A8fM/galO0+9lqxa+y9nqQODcgyScEr1Zj+0foOK5jzZI97K+Hh1YKt3i09u3qryWvuK5A9vUfQyPpUfVm7L7jay8AzKLSnrcJ3f3RJ/GK994+5VzSWfGN1XAIBG0qRuMCMmc1leHI057NIFWorlWnQ91E1VvdpNQHcAbrdxdjAn3k/jx71XCEp8Igq9FK6rTPadrdxSrqYKnkGrJ2V3D1d5QzbbQPG+d390DH1g12OOUnUUCrUU47R0TWLr2njcjQY4+Y+Yg0giFiAASTgACST6Adag1ToHKKtnZfcDV3QC+2yD+1lv7o4+pFK9tfD+9YtNcS4t0KJZdpUwOSMmflV3Z8tXsgp1FO+x9OLl+1bbKvcVTGMEgH8qsWr7iaj7U1m0P0eGFxuAp6H1YQRA+eJqEcUpK4qwVKir/qe6Gg0oH2rVMGPQQv1ChWaPeqr3i0Fi1dUaa94yMoI4JBJjaY5P0mpTwygrdfMEVRVo7L7iau8AzBbSn9snd/dGR9Yrvb/ci7pbLXjdR1WJABU5IGJ5yRTcZNnargCrUs2mcILhUhJgN0JOYB68fSkakPDCW7DHzBmYshODtgSMYMEic8fSq0rA00+nZ2CqMkEj5KCSfyPHpWu/D/AExTRITgud8REAgAfOQASfUmqH3d0gfYCTw5VTtJ5/tEUqxmQowJOwxPFXzunae3pl2N4itdYyysrbS7biR0MieBzx1rfo4VLa8vQFkooor0wUH4rXXW3ZUMdjEyIEeWDkxPUY4x1rPftBhhA8wUHkny8QZx0HyrRPisT4dkbCRuY75+6cCCI6z61mteNq/1WD2bhMHGBHrgY614oNFZQbB8OLUaC2f2mc/+dl/kBVf729ujSaq4LOmtC6QGN5huY7h+qP1eI56cVZu4J/4CxHo3/raarPxX7PzZ1A6g22+ksn+P8q9XJa08XHpQKV2j2ne1Dbr1xrh6TwP4VGB9BWm9yO6i6dBeuqDfYTn/AJYPQfvep+nzoXcnSrd1thW4DFo9Silh+YFXfv8A95WsgaawT4zjJX7yqeAsZ3N+Q+YrPplFJ5p8QOe9PfS1ppt24uXvT9VP4j6/uj8qY91ezrmuU6jXbrik/orbSEA6uFGDzAJ9DzUP2L3Yt6dPtXaBCKMraOSx58w6n938fSrr3W7wprFcqNhRo2kidseVj88/hWjG3kmt5w8I+oM9+IHY1rTX0FkbVdd23J2kGMT0Pp7Gpv4UaE/prx4MW1+nmb+a1D/E3d9tzx4a7flmfzmtB7maUW9FYA6oHPzfzH+dV4caepbXJfgEH3sWzpb7a11D3SqpYQ8b1GbjfIR+HqREl3CR203j3WLXLzFyx5geVQPQQJAGM1n3fztQ39W4B8lr9Gv/AIfvH6tP0ArSOwHns60U5+zgD+ILB/MGp4ZqWaVcl7sGTdqXm1OquMgLG5dOwDqCYQfhFaFoew27O0++1Y+0apsEiIWfTqFHtk+3Sq/DO0ra1S3K22Zf4sD+RNX3vb2Hf1IQ2L7WWWQQGdVYGOdvUR6dTVWmx3B5ObBULnZfbGobdddrS+9wW0A/hQ/zE+9OtV2+uj0z6captXfeRunctvcIMMZJ+UnPpSun+Ht24QdVqmYeilmP4vx+FSGsudn9lL5LatejA+9cPuWP3B+HsKksc4pyfDzbt/IFI7kaMvrrKwfIS5npsBIn6xWod6+2hpNO1yAWJ2oD1Y8T7AAn6VWfhqrXrup1bxvZguOk+ZgPb7n4Ul8Wr/8A+Pb/AI2P02gfzau4nutO5Lr+AUHV6l7jtcuMWdjJY8n/AH6Vp/cPuutm2uourN5hKz/y1PEfvEcn3j1nOOxNMLuos2zw1xQflIn8prQfiP261tV0tqd9webbzsOAojqxn6D3qjTbMU8sun/QN+9Xf3aTa0sEjDXTBAPog4PzOPnXe5HZNzUzqdYz3Vn9GlwllJ6vtOI6DEcn0qO7C7mrbX7Rr2Fu2ufDJifTf/7Rk/lVl7v98bWo1JsImxNv6MnBYryI6DbkD901fC5TUsz58kCq/ErsmzYu2mtKE8RW3KuBKkZA4HPT0qqNqSba2yBtVmYevnCgifTyirj8V5+0WfTwjHz3Gf6VSKyanhlkkCQ7O7Ruo9s2wN6BgpUeY7gZn3AJgx+Nal8PbrPobZYydz59fO2T6n36mqD2P3ftNaS/dvAI0gqFmD5lAJJ8pkA8dR61ffh5H2JIPUgj9lgYYfUgt82NadHGSnx8PQFlooor0wU34jWZtFt8EISF2FpC/eIaYQ7WbMcA8ZrM9dp9jEeirI82CVEgzkGZrQviruFu0wdgN5UqD5TKkyffBH1NZw11iIkwYnJyRgE/IGK8fWNbxoCvaAUOdoIEKRPoVBn2B5j0IpvSz3PvDDSBmI4jjiOo4zH1pGsr5gtvczvh9kBtXVLWiZBXlCecdQefnPM097797tPqbHg2QzEsGLMNoAXOJyT/AK1RaKtWomobHQC2h1b2bi3LZh0Mg/5+o6Vabvf+7lk09hLpEG5BJPT5/iTVRWOs8Hj1jFcqEMs4KosDntDtC7fffddnb1PT2A4A9hXrsrtK7prgu2m2sPqCOqsOoNNK5NR2nd3xBZe9XeddbbtTZ2XUJlgZBUjIGJ5AOeIpz2f38vWtMthballXatwk4HTyxkge/SqlXJqzfz2tq+LB0mrH3X73XdGNm3xLRM7SYKk8lT/Q/lVcrk1CE5QdxYH9vtA2tQb2nm3DlkBzCkmFPqIMVdbPxN8vn03m/dfB/ESPzrO5rtTx55w+Fgtfa3f7VXgVt7bKn9nLf3jx9ADVVdiSSSSTkk5JPqT1rlcqM8kpu5OwWzuP3pTR70uqxRyGBWCQwEGROQRH4VG97O2/tmoNwAqgAVAedokyfckn8qhqK68snDY6A96e8yMrqYZSGB9CDINXFviE/wB77LZ8aI8WT/KJj23VS6K5DLOHwsD3tXta/qW3Xrhc9Bwq/wAIGB/Om2m1DW3V0JVlMqR0IpOgVFtt2wWTvD3qGstKtywouLxcVz1+95dvBjifSq2eKKBXZzc3cgO7auCyqVBFtg20jKiXYMeGj/CPQVq/w9tkaG1xncRAjG48+pwc/Ksm0rIGaQ5UowgHzDE9IBAI+WOOlav3Luk9nWyynyqwhZBIUmIjMkfjWzRVt/16As1FeUaQD6iivVBRfifqCPs9sbSCWJQ7RJgKhJPABY+lZ5rLZV3BYMQx8wM7snOPXmtY7/djfaLAYRutmRM5DeUgkZA4b/w1kdy0QFMjzLI9skZ/D868jWRayNsHiilHZTwpGMQZzzJ9ueI6fVOsYCiiigOrE5mPYx/Q1ygCaKAf930B1WnBAIN62CDkEFhINXrXpeF51QdlhN5ADhd0Tww9az/szVeFet3YnY6vHE7SDH5VN6ztfQXbjXH0dws7Fm/TEAk88DFacU0oVfX30YG3fXS27WruJbTw1gECIEkZK/uzVw1ek1ISx9l02ldTYQkutrdvIzywPEVRe3+1jqrviFQgChFUGdqrwJ68nNKdt9s+O9l1U22tWkQGZO5Mhh6UWSKcmuvKuAJPvpZRVsbks29TDeMtmAoE+WQMA/6+1Snd+y3/AGfbe0ul3m6wLagLG3OAeZmPpNVjt/tZdUUueHsvbYuMCNrkYDRGD/p6U70PbenGlXTX9O1wLcLgrc2ZM+g9Ca7Gcd430r08geu9d67CJcXR5JYHTATjEMQePNx7e1eO6GhUtc1Fxd1vTruKxO9zhEjrnP4Uz7T1OkZQLGne005ZrhcRnEH6Z9qdabvLcsadLOmm0wYtcfykux45GABj6CobUd5tSf19AKd6tIGWzq0TYt5YdAICXkwwA6AxI+RPWlu5zBbWtubEdrdpWXeoYAy3Q03fvRdu2btnUzeDgFG8oNt14OBke3+dI93u2LenW+ly0biXkCEBtuBM5j3rqlHeKSf5r2wS/YnaNvXXRpr+msDxAwW5aTY6MAWmZMjHH86jew9SlrerMAwYgmQNwBSDJ6LtueXBO8RnIWtd4rFgMdJpfDuEFfFe41wqDztBwD7/AM6rdclkquNvxA47QuK1xivBjIESYAZgOktJj3pvRRVDdgKKKKAKCelFOfsp8HxIwbmxeDJAkiJkcr0z/MkBJLsEkqrTOCMZ6gCI9orYO4FhF0NrYZ3SzfxEww+kR9KyPwGG8FQDbBLTM5IUDnkE4+Zma1vuVofDsWyrNt2EbSVIL72LOIwfQGeK3aJPeP8AgFjooor1QV7vtrha08eJsLmBO4BgMssrBkjgAifxrIrzWysqCG3cHgLHT69DwIGea1T4jQNIWLEfqgRIJaMe3Ez7Vluo3eDakrtm5AH3gZWd35R9a8rWvv15A8Mbe44O3ZjMwxXqYHDT/qOUKfrcO62yIDtWPMFhjkvPAP3yPltHSmAiPf8A3P8ASsTQCig0VwBRXVP1rlAFdYcZnHvj2z/vNKC3JMAGFBMEwOBJn3MfM+lJGgCiumuUAUUUUAUUUUAUUV3EdZn6Rmfrx+dAcr3a6+YL5T65/dwOvvivIWZ9hPI/2aU1G3G1GXyidzbpP7Q8ogH0z86ASmigV1lIMHBGKA5RRXQCeM0Byu7jESYmY6ScT+Q/CuV6KYB9SR16R9OtASbPduAXDqVJKFWBLhlUD7hlQDIEeUma1DuaLg0ViChw3QgEG4SCMYG2cR6cVlOhugC9CyCjASRIGSDEEnjpEGDWk92L/haBNyFdtwhgCfLtugHJJj1jrmt+kl3r8gW6iiivUBV/iRpw+iY7gCjK4kxOdsD3hqyi5b8oKgGFl2XcY3ExukQpyBjHHWtS+Ji3DoztUFAylz1USNpHqJwfnWfLpbYsA3VvWnMAMEUoVwQSsq3B5zJjPSvK1ivL/QGGm8ME72aNhwo5YjCtMQJiTnj8G1SBsWSzi2WIW2IJVtzOILkAGFH3omcD1pgCPSsbQOUU41V9GW2Ft7CqwzTO8zMkQIIkj5R6UhcInGB+NRYOUU6uGzIgOB4fqpPiZMngbZgYjA9aaUYPSnnMY4znIx/XP7PrFcoA/L/4/qKKAKKKU0ygsA07czBUGAJwWwOOtAJ0V22hYgDJOAOpJ9K8g0B2iigCaAKKKKA6gE5MD1if60rq0KtBLHyqZYEGCoIwScZx7RSMV6uCD14HODwI+np7RToDzXSSZP1o24n3j2xE/wAx+IrlAemAgQTPX0GcR64r1YaGB3FOciZGOkHrx9a9Cy4XdtIG0mTwQSVJE85kY9PaaUtIfunbtbazMAG2j7snqI3ZXqY9q7QGle2AgQST1EY69ZziOnX2r0qypMDEZkDmcQeT8vQ050e0IS1oGLixcbfsXmUfaMg498GiQF9Jrtjagq0l1ba5VQW8wMEZjcsyJqZ7J7UL3LGnZ9y3HAuqxJEnY4JICnfv39cHaCSBmIuDw2v2zYWHKgEMrm2rNuAVxKklcT7fSrr3X0u3XHemy4LcjzWnm2qogZiswzEliZB4xBrVhUm0r92C90UUV7AKh3ubdorpuBivikLypgyEgYJG8gR6VD9nae1f0qoNW4HhqhtF4AdjvMmGJI8wgrHHGDV37Q0C302kklX3qTwHXKyBG4A9OtR2m7oadf8AqSYna5QEg7uFgQDx6DHFZZ4pOd9KoFC7w6dUQIt1WNu3slCRCm5uIurAIPm+RI4HFV7TDBlgEMFsiSFP6okbjnA+dbPqe71p/vNcP6MWzuIcEA7txDAgsTyYqF0vcC0Hdrl1rm4iPKqlcyYIxnAwBHSs2TSTcrQMxvooVCDLEHcPTJjMnJHSBED1pfUWLQCkMSrE87fEAULhgGgAk4PJAJ9q0bWdwbF92um9cAfzAKEESM/q5zJ6c0z7T+Hhd91u5bRTEjYwgARgBszyfc1U9JkV0gZ+rgvJXcIgAQvSFJgR6E+vrRoVYuoQwx4OcYMnAJwJOBOK0YfDq2yDxLrBwAJQALAJ6NJPI9OPnUhpu4WjRw21nAEFXJIJ9f8AfrXVo8rYM5XsS6bd26GRUW2jk7sOHyFH70qTtOZAxxUU67TyD8jNa/c7iaAzForIPDNieokmIrwncTRgABCc5LFiSOoEEbfpUnop9K+f2Bmus7NFu3vW4MqgIyN5aSSsgSgKDOcxXrsO2Dq7Au+VdyHgZEApjgzAz7zWn3+5eif71roACGcGBxwaar8PtEGna8QfKWbk8H6Z/GuvRzUk1Xz+wKzd7t+E11Gvorou62xwNoAUEqsndAbicZIzVd7VstFkNeDk28Kdq+Gg+4rEmASMwcjHOK1D/uXpfCa0QxDQdxI3AquxSIAEhfakNV3B0lxtzNemAPvjO0BRMj0AqWTSya7q/wBBmN0h2TewTygsyhCNsKFKqsS0AbhMyD6GnPY2i3FWW7bViT5mcr4cD9cFchgYBHXHNaY/cfQkR4RGAJDPOIHrE4z8zXnRdyNHbJJTfmQHgx7VFaPJtW6Bj8en+/8AYoZeMgyPfGSIP4T9RWrt8P8ASszM24SxICErAPTJM/SPlXD8O9HjN3H7y/PPlqvsWXyBl6WmZf1jCswEGAoOSJwBO7jqtIsxOSSfn7YH5Vqq/D3TbdrM5jg+UbZyYxPykmJNeNX8OtO7lhcdF/ZULAj3INHostAzCxaLbgFZiFLY6Bcsx9goP5V5VSZPoJPHEgfzI4rWuyO5FqwX/SO29GT08rCDPQkSekcYmmbfDzTMG8O5cG4ADdDbcgyuBzEZ6E07FkoGZkwghgZ5WMqQccjr7fWlxovv/pbXlTdO/wC9+4uJLY4/0rR2+H9oWiiuGYrAd1HlJMlhtifaT9YxSL/DWzsAF598iWIBEdQFER9SeKdjy+H+gzyzpxAYjcI3EKy7lUGCeTtJOIYcZiKlOzdioLTXVHiai0xmQAqpu3EwSsm4FngQT0q03fhwFV9lwOxSF3jbteQQ0iegIiOtNezPh2+5vtDDaCIFszuBmZmNsYNFp8sWu6BHX6FZ1F57qIWFwsm/xCy7ibVxOACItgQxj2MgzXcTTG5evashdrKqLLI7gooGSuF8oWV+U8Ure7j6FAk+IGXO4EEscSWDAqflFWbQdnWrIHhrtG0LAJiB1jifU8nrWvFhkp2wO6KKK2g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5" descr="data:image/jpeg;base64,/9j/4AAQSkZJRgABAQAAAQABAAD/2wCEAAkGBxISEhUTExMVFRUXFx0YGRgYGRUZGhoXFx4eGBkYGR8dHSggGiAlHRkYIzEhJSkrLi4uGCAzODMtNyktLisBCgoKDg0OGxAQGy0lHyY1Ny0vLS0rLy8tKzUtLTArLy0tMC8tMy0tMi0tLS0tMCs1Ly01LS0tNS0tLi0tLS0tL//AABEIAN8A4gMBIgACEQEDEQH/xAAbAAABBQEBAAAAAAAAAAAAAAAAAwQFBgcBAv/EAEYQAAIBAwMBBgMEBwYDBwUAAAECEQADIQQSMUEFBhMiUWEHcYEUMpGhI0JSYnKxwTOSwtHh8CRDUxUWgqKy0vEXJTRUY//EABkBAQADAQEAAAAAAAAAAAAAAAACAwQBBf/EAC8RAAICAQEFBgUFAQAAAAAAAAABAhEDBBITITFBFCJRYdHwMpHB4fEzUnGBobH/2gAMAwEAAhEDEQA/ANj7V7Rt2FVrm8y0AIruSYJ4UegNROp7zWCGUPeDIJY7AjDEwRcAyccDqOJpDv7qnS0iKf7W4FmQhQAAna36pwc5PmI9BVc0+rtAxYHiXmDC3uDG03O6CyzdI2p9/AzBgVky5mp7ILEe82gQtOoumGBIPjGGkyBiYnkccUnc706HwgRqrySxaBuZ+Z2mVYR7HgVTu0baWbupuqsAPbQWj91vEHiMMYKeTAGOIxFMrtsbLfimYLWgQSNphSARzCFsiAMnnms71M1w4e3/ACDQuz++GjK/27yrEgXIVmmTHQQOASRwM08HfPRbA5ugTPlwWG2eQsxMY9ZHrVH7Gs2C4sI28LuZ2O1UdW8jlWhbikAqAC0GDjiYBXRrRBQLtB2ON0nMi20YPLQxzAjgV3tWSKXIGsN3t0TW932gJuGP2h9CDB+Ypfsbtyxe8iXi77d3nXaSpJEjyqGAIIkelYvdJ2INwI8xgTKkmCD/AHQf/FXu/qC1u2m5iEB8stAk8gEwJmMR/nFa6V8UgaP3k703NHcRVuLeDKdwhfK0iCQueJxOfWo49+tSo3k6Rhj9GDc3icT6H3EmKolhlUgsocD9UlgPxGY+Rp2boIlVtJuW5PXHIWGLFTiFIg5561W9TNttOvIFv7A+IFw3dup27GOGEKEGekebp16VNH4h6OT/AGkAjO3mZkgTwIHP7QrLdIslvu/cb7xgcHj39B60m5wOOOgjqefU/wBIrkdXliufzBsWo756VQDuYgqWB2kA7RO0boknge5qv3viOSV2W0VTM+IWJERnyg4MwOeDxVV7Sb9HtCaPyohLWv7Q9JPB3cbhHWfk28Ij9GhtMYyfISS3KAnHlj72IkwcibJ6rI3wBqfdPvMNWjFzbtvvgIHG7bAzBzyT+FTlzV21BZnUBTBJIABPAPpWC6LUG3cR1+8pkH0PQ/Tn6Vb9Hfuja6fZG8fhJVEL28jcuACCzGIGdpkmrcOrbVNcQX+729pV2E3kG+dmfvbTtMfXFR9zvjpWtXGt3k3Lgb96jccKTCklZ6gVmHb10jUnclsFQo2K7XEGJ2gzxngGAZArnYGrW3cU4V5jeYgKVYNO6QDMEGDn8DF6yW1s8AaDo+/Cm6lp1U7iqbrbq6ksJDARIE4zxVg7O7Vt3bZuKItjgyplR+sApJA9jB9qxF2YOQdylud3O1iGG4x8jNO+zdOLjC2tttxDgsjffHoZZVCiQT6wPWow1k7p8QaRd786dbxRoFoJuF0MG3GQICrJ69YODim2k7d0Nnaw114qdx2ESJLGZAt7lE8CRgDpWddqF96h1ClbaCAdwI2yGkEjMzj1pfVJBsESSbAODJH3xgHjiY/zqPa52DVD21p1ub/tQIYT4e+0RIGYH3gYEkTE1yx300LAfpgCehVpHzgQPxrIrJPnuQDBBJYA5Y9REGc4pXsfW+Dc8TEhWicZI6ZG0xMEcHgVJa2VrgDbbuuUQdrkGchGMRjiN31APFLvdAEwfoCT+AzWZXu+19UDrbU+aVZgkKWBJRQsNGfvSCYPyp1/341b7Gs2d04ZRauPBETtIYbjhjHpWlauHtA0YHNdql2u3r+otXtyWUjC2rpZXubQWuBhPlxB9uuDNPO5Otv3E/SeD4ZUG2Lc4G5lIyx42/n7RVscyk0l1BaKKKKuBX+9iqTpt6h0F9ZU5kkEKYgyASCRjANZvfvhGt3fEDW/tLuqqHAX7jNtZgGPIB91q1anV6m7rXe0QFV1tgEXQCFaGLQoDAEsSNwgH8a123a/4e0WC2/090NAkgsA024x4ZIMD5Z615moltXJe+QDtC4VsalGhwdQkMCSVhCViclYhQ3UA+oqGt2Zssw2khhIgbtpBMz6Arn3I9aebSGvq3h2tw2mUIWFkrsB8wJKATB5yROY2/dnouJiBGPbrHpWSb6v3xBPW7Npr1pUVNngb7jWzc52ktImfKV+4JnJ64j7F5BZ2m3bLsrkMQuAT1LCQw2HaB+16mltZpUtTbF+2GCK5jxMsVJKyJUki5E44iBJmMs2CwJBUQC0EwSBzHqaSbT5ATnj2oVonAMiM9MgyPfEfImhRMAc129aKsVYQykgj0IwaqAroWUXLZeNgdS0iRtBG6R1xOK8eIAWgAgyBI4k8j0MV4TkSJE8evtXK7YFtIqloYgAhstMA7TExnmPrE4rxcGFMASDwTJyct6Hp8gK8UVwEl2m2nJtizb2kAeId7MGYxO2Tgc9evNNtqBk3qwWQLgXnBzt3cEjOcSabUVJyt3QHWnso1xl3ELD7WIPQEqWAkgGBJ6TXvU6BlUPCkBihwwJKmZcESs7gIwYAxTKgmuWq5Ac67Si2VUPbcbQd1skjJPMgQw4iBwOs02r1cuM0biTAAEkmAOAPYelea4wBNLvdBtKmZV2bpEMEEAczKzSFLPcBtqsiQzGM4DbQJxHQ8UB61NwM5O9iAPKWA3GOA0fhM8fhS1k+a0fGzsOTu/R7N0JzxAER0amNerszBIMYwZHrj6k1K+oFNL4ZYC6WVOCUClh7wY3fjNPuxtcq3SbgtsptlPMo2jjaYCmTgCYJyT0qNtXNrBoBggwRIMGYI6ilNIRvG5VYTkMxRc+rAjb8+KRdNUCa7Z19q7YG17hbcnkZl2qVQh9ij7qkkZ6x6g1Kdn9vae1b0Y3DcoZX2bhsDldxYRDEgMZAn09ap3iEKVxEg/USMH3n6wPSrFc7VNuzpDttOFtvKmTMsUG6CJI5gHANXY8jty98wTl3t/TNauWdKSpZLpHiK26CpdgjQ0DDYPtkVIfDFrJsnaCLq+VpdmkHIZVJhATPA5Bqo92bd02rxQJ4Qt3PFY7RczbaFUzJGBz+9HFTvwrUzcIby7YZSckzK7R0ABbPUvxia0YckpZIt+YL+2qAMbX+iOf6UUsDXa9LiDN/iafDvWm8NPMrecFg5IAUqYIxBX3ORiqt2n2nbuLtFrzbmPib3EhmZgQhJ2/eGCTxV4+ItoE2AI3AXCA4kMAu45OZG0dR94HMVR7+lCpte7bP3zKi0zb0nG7DEN5YzmTAxXk6lNZJV75AZeLbIuSh3NGzzSE80kGctjE0gsTnj2odpJOBJnAgZ9B0FcrHYPZf2HEcDiI/H35+teJomigOUrqCCxKszA5lhBk8zk9Z60nXq60knPuSeffgUB5B/H/AH/pRXrecZ4wPkZn+Z/GvNAekQngdCfoAST+ANea6on046/0965QAaKKKAKKKKAKKKKAKXfVFkRDG1N0AYMuZJJ+g/CkVYjj5fjg0bcTRA5XWJx8vy5rlBoD1beJwDIjImJ6j39/euD/AH/nXKKAVVhsIgSWBnqAAZAxwSR1/VFPdMu19mxHXZuO5UU7NpckMZKkqcGeduOlRtONBaVrltX+6zAEhgsbjtkkgwByZ6DpzUoviB52FcgX/vf2DkQTtBCkbmzBwxAmctV3+Ftv9EzbjhmG3oQ2zPPTaeR1rOrKwHJOI24aJPIx+sJH8s1o/wAN9HaTeUcMxRfEAZWgydu2OB97BzitWk+NAvNFFFeuCk/FFHNm0VQkBmlhu8sjGAYyNwkg/nWaNZb9iIUN1HlOA2eQZHFbL3pQLZu3WYwLRWPNEkiDAIE9Aekz0rH7+l2C3JlnXdAIxuAKT8wRXk62HfsDWig0ViAV1Vn8z+Ga5RQBRRRQHpTHQGP95rzQDRQHVUmYE4n6DrXKBRQBUnou7+puiVtNHq0KPz5+lWnszsa1orP2jUDdcAGANxDHCog/WckgfM16uWO09Tk3beht9FUC7dj99jCqfkce9TjC+Zohg6yIe33I1J5a0Pqx/ktez3Fv/wDUtf8An/8AbXPC1KsVs9t2bjj/AJdzw+fQ+Zv5Vy93s7T0h/4vRq6D9e3uAI9dw3L9CBU914Ms3MCP7S7tamyCzIGUcshmPmOfyqIq66X4l6JwJW8rH9XYG/8ASTNIaDsGzeY3Bavi2xJHibbKgE4UDLt7YAqDxyXQrng/aVGildXbC3HVZgMQJ5gGBPvScCOczx7ev8qgZzldRCTAEk1yg0AUV1T7Tz/8/TmuA0AUUUpp7e5gNypJ+80wPcwCfyoDzZtlmCqCzMYAHJJwAPrWj/DLS+E99Wlbm1NysIKndcEe+AD9aoNu+FtLCiRcJMnmFhYAgqBJ65JHpWk9y7jvqL748NkQrLi44UEhAxkwcPInmK16RLeJ++QLlRRRXsAg++dxF0l03T5IXAEkncCB1GSAMiBWS37exdMxTzMu4kkkOA5VRHSAvT1Fat37uMNFd28mOk4BBJ9sA1joJG0hsjPXymT+eJx615euffX8fUHNQxLMSQSWJJHBJOSK8UE0VgAUUUUAUUUUAUUUUACvVq5tYN6EH8DNLaDRPecW7Ylj+AHUn0Aq3f8AZGg0ShtXdUseA0wfXagy31mupN8icMblyLZbKXVS4MjDqfmCAfwY1Ado9phnFnUaa4CH8qAh7d1YJZzAkqgyQRztEEkU97N7f019I01xC207FKskx6KwUkTHFRFntFrTeNqEY6y4vh2tMrI7BZ3QCuACSNzmAAg562xT6m88ds2uyr1tXe0hstIN+2oHhkHaA5XzLJDZI2ypBqH0+g7R04/+36pNVp/1VLW2IHoQ2P7pHyFXjsbs9ktt4xV7t0l7sDyyRGxR+yqgKJ5iTkmqt3k7p9lWj4ly4dKTmEcCf4VIY/RRU4yXL7gQRu2T5nbS6QdXbwgf8f8ASnug7QtCSNR9qu2xN3VNm3anG20B5d5mAq56seAaemi7M3b1tdpam2P1gqbCOpkBW/lUj2xeBS0LJUaVl3WlQFRyVbeDkuCCCSTXcjpcv8K5y2VYz7R1AuXXdV2hmJA9Aabx16UUVlMLCiiigCiiigAGlLdsyvlLSYAE+YiJXGeo/Gk4pXSoWYKDBJxLbQG6Gen+ldQE2UgHEQYOOD6fka0j4Y2PPqX8PwwSoA80jLSsk8Ag9JrO7BztMwTkbgomCASTjBPJ961D4X2VXSsQoDG4dxBBnbgcE8Z9PXrJ1aNXlQLjRRRXsAp3xOtv9mDqAQphyYJCuQPLPWQBPoTWc6m+QieRQGt4OQfvNuIhzMtuGRx0rU++xumxeUBTaNh2JIyHUpAHTKl/qBWa9sKzuAtkIF06MQIMLAc3AeYMjJJPT2Hlaxd9sEPRRRWEBRRRQBRRRQBRRRQF97iaRbdh77csTn0RP9ZP0FRXc3QJr717tC+u8eIUtIwkKq5Bg4kAgfPcetTXc9lvaI2ieN6N6w8mfwb8qiPhnqDYN/QXvLdRywB/WBAB2+vAb5NV0PhdG/HWyiY7b7VtPfXQrpxqLsbypIW3bHRmaCVIkfdE5HrTnQ3bGna8rW7VkW1V2uLEFX3RuJAMgocGeQetQ2uT7D2k+suKTp76BGuAFvCcbR5gMhTsGfem/ejSXLtg3LCl1e6otLaPiFtxg6h2kgmBCkmEBBMH7slFOl0Ji/aneJr1u5cFx9Pp0MHYs6m4x4RQRFktIhT54MkKKZ3Ox/sqpdNhTfuuERSDqGUkE77ruJZgBMLsWYEx5qlu2uybSW9IjXFspZbcUQMzO+2P0YEszSSZgnM81J6i9duqSd2msAeZji649AP+UD6nz+gU5rt0uAI3RrcYmzbIFxgRdvM29kUQGRP1WuDcJCgIhYcxBgO+OkSzdtWbeLduyoVfTLfiTEk1buw9B4Y8e7+jOzatryhLFqd20QBkwpYnqPaqF272h4997nQmF/hGB/n9aqyPoUZ33aGAFBFFFVmQK66xGQcTj36H3rldaOn+z1/OgOUUUUAU57O0xuXFUKGyJkkLEx5iMqMxPvTapfT2tKhsObpMqTdXa2HU4U7SCFOMgzicTiUVbBECtR+Fd6dNcXaBtufe/aLAHPyECswsvDKSAYIJB4MGYPzrUvhYq/ZGImTdbdPrCxHqIj6zWnRfqoFyooor2ARXefUG3pbzAlSqEhhGD0gTk1lna2tRvCuRu/4fwhiIKgqsggiQCGIBP3gK0vvyQNBfn9kfiWAH51kGs1rXAm79VQABgYxuI43EBQT12ivN1s6lXl9QN1jOemPfI/DE15pTTgk7RMtjEknqBA5kgVYdH3E11wSUW3/GwB/BZIrDGEpfCrBWqKuq/DbU9btkf3z/AIa83Phvqhxcsn6uP8Jqzs2X9oKZRVk1PcXXJxbV/wCB1/rBqD1mhu2TF229s/vKRPyJ5+lVyxyj8SaA3ooNFQBIdh9rPprm9cg4ZejD+hHQ1bNfodJ2mq3Ldw2tQmVdcXEjownzCfQ/I1Q6FMGRgjgiuxk4u0WwyuPDoXvT6vtTTDbesLrE/wCpaZVeP3laAT8q96a7pGMns+/bc8zpWEn3ZAVP41VtN3j1VvAvMR+9DfzBNPF756of9M/Nf8jU94vAu38S56cFZ8HSi2T+s5toD/c3MfkQK5ctrb/Taq8CV+6Pu21P7qySze5JPpE1Sr3e/VsMOq/wqP6zUNqdS9xt1x2c+rEn8PSuORx510J7vN3nOo/R25W11nl/n6D2quUUVAzyk5O2FFFFCIUUUUAUUUUAU7N4xaEJIUwfJncxy/v0zwIpoa9s8qBGROZPBiB7QZ/vV1OgPOzUSQSA0LcLA9AEMGOpBz9OK1L4dx9htQpGXn3O9gT+UfSsm8BVI3MCpWfLkglAyyPZmAI/datT+GtlV0YIuF9zEkdEP7I+kE+5rZov1P69AWuiiivWBS/idr3S1btiNlxvOD1CwQJ6CeT8qzF1AzjIkQZ254bHMD8xWkfEzSlxYKuVB3gmTsgLvzHWFMetZyLAzLBfJuEg5MxtHvn8jXj6y3kYHndvtAafU2rzCVU5xmGBUke4ma2V+2dOLXjG8nh/tSI+XrPtzWFXEIPm5IDfRhIP1BrxFRw6mWJNJA23sLvNZ1bulkOQgBLMIBkwIzPQ8iqxrviQUdkXTfdYrLXI+6Y4C+1LfCfTRZvXP2rgX6Is/wCOqJ3itbdXfX/+z/mxI/nWjLnyrFGV02C1/wD1Mu//AK6f32/yqy92O8C9opcV7G1VgGSHRt04yBnHEdRVE7H7nXbg8XUEaayMlngMR7A8fM/galO0+9lqxa+y9nqQODcgyScEr1Zj+0foOK5jzZI97K+Hh1YKt3i09u3qryWvuK5A9vUfQyPpUfVm7L7jay8AzKLSnrcJ3f3RJ/GK994+5VzSWfGN1XAIBG0qRuMCMmc1leHI057NIFWorlWnQ91E1VvdpNQHcAbrdxdjAn3k/jx71XCEp8Igq9FK6rTPadrdxSrqYKnkGrJ2V3D1d5QzbbQPG+d390DH1g12OOUnUUCrUU47R0TWLr2njcjQY4+Y+Yg0giFiAASTgACST6Adag1ToHKKtnZfcDV3QC+2yD+1lv7o4+pFK9tfD+9YtNcS4t0KJZdpUwOSMmflV3Z8tXsgp1FO+x9OLl+1bbKvcVTGMEgH8qsWr7iaj7U1m0P0eGFxuAp6H1YQRA+eJqEcUpK4qwVKir/qe6Gg0oH2rVMGPQQv1ChWaPeqr3i0Fi1dUaa94yMoI4JBJjaY5P0mpTwygrdfMEVRVo7L7iau8AzBbSn9snd/dGR9Yrvb/ci7pbLXjdR1WJABU5IGJ5yRTcZNnargCrUs2mcILhUhJgN0JOYB68fSkakPDCW7DHzBmYshODtgSMYMEic8fSq0rA00+nZ2CqMkEj5KCSfyPHpWu/D/AExTRITgud8REAgAfOQASfUmqH3d0gfYCTw5VTtJ5/tEUqxmQowJOwxPFXzunae3pl2N4itdYyysrbS7biR0MieBzx1rfo4VLa8vQFkooor0wUH4rXXW3ZUMdjEyIEeWDkxPUY4x1rPftBhhA8wUHkny8QZx0HyrRPisT4dkbCRuY75+6cCCI6z61mteNq/1WD2bhMHGBHrgY614oNFZQbB8OLUaC2f2mc/+dl/kBVf729ujSaq4LOmtC6QGN5huY7h+qP1eI56cVZu4J/4CxHo3/raarPxX7PzZ1A6g22+ksn+P8q9XJa08XHpQKV2j2ne1Dbr1xrh6TwP4VGB9BWm9yO6i6dBeuqDfYTn/AJYPQfvep+nzoXcnSrd1thW4DFo9Silh+YFXfv8A95WsgaawT4zjJX7yqeAsZ3N+Q+YrPplFJ5p8QOe9PfS1ppt24uXvT9VP4j6/uj8qY91ezrmuU6jXbrik/orbSEA6uFGDzAJ9DzUP2L3Yt6dPtXaBCKMraOSx58w6n938fSrr3W7wprFcqNhRo2kidseVj88/hWjG3kmt5w8I+oM9+IHY1rTX0FkbVdd23J2kGMT0Pp7Gpv4UaE/prx4MW1+nmb+a1D/E3d9tzx4a7flmfzmtB7maUW9FYA6oHPzfzH+dV4caepbXJfgEH3sWzpb7a11D3SqpYQ8b1GbjfIR+HqREl3CR203j3WLXLzFyx5geVQPQQJAGM1n3fztQ39W4B8lr9Gv/AIfvH6tP0ArSOwHns60U5+zgD+ILB/MGp4ZqWaVcl7sGTdqXm1OquMgLG5dOwDqCYQfhFaFoew27O0++1Y+0apsEiIWfTqFHtk+3Sq/DO0ra1S3K22Zf4sD+RNX3vb2Hf1IQ2L7WWWQQGdVYGOdvUR6dTVWmx3B5ObBULnZfbGobdddrS+9wW0A/hQ/zE+9OtV2+uj0z6captXfeRunctvcIMMZJ+UnPpSun+Ht24QdVqmYeilmP4vx+FSGsudn9lL5LatejA+9cPuWP3B+HsKksc4pyfDzbt/IFI7kaMvrrKwfIS5npsBIn6xWod6+2hpNO1yAWJ2oD1Y8T7AAn6VWfhqrXrup1bxvZguOk+ZgPb7n4Ul8Wr/8A+Pb/AI2P02gfzau4nutO5Lr+AUHV6l7jtcuMWdjJY8n/AH6Vp/cPuutm2uourN5hKz/y1PEfvEcn3j1nOOxNMLuos2zw1xQflIn8prQfiP261tV0tqd9webbzsOAojqxn6D3qjTbMU8sun/QN+9Xf3aTa0sEjDXTBAPog4PzOPnXe5HZNzUzqdYz3Vn9GlwllJ6vtOI6DEcn0qO7C7mrbX7Rr2Fu2ufDJifTf/7Rk/lVl7v98bWo1JsImxNv6MnBYryI6DbkD901fC5TUsz58kCq/ErsmzYu2mtKE8RW3KuBKkZA4HPT0qqNqSba2yBtVmYevnCgifTyirj8V5+0WfTwjHz3Gf6VSKyanhlkkCQ7O7Ruo9s2wN6BgpUeY7gZn3AJgx+Nal8PbrPobZYydz59fO2T6n36mqD2P3ftNaS/dvAI0gqFmD5lAJJ8pkA8dR61ffh5H2JIPUgj9lgYYfUgt82NadHGSnx8PQFlooor0wU34jWZtFt8EISF2FpC/eIaYQ7WbMcA8ZrM9dp9jEeirI82CVEgzkGZrQviruFu0wdgN5UqD5TKkyffBH1NZw11iIkwYnJyRgE/IGK8fWNbxoCvaAUOdoIEKRPoVBn2B5j0IpvSz3PvDDSBmI4jjiOo4zH1pGsr5gtvczvh9kBtXVLWiZBXlCecdQefnPM097797tPqbHg2QzEsGLMNoAXOJyT/AK1RaKtWomobHQC2h1b2bi3LZh0Mg/5+o6Vabvf+7lk09hLpEG5BJPT5/iTVRWOs8Hj1jFcqEMs4KosDntDtC7fffddnb1PT2A4A9hXrsrtK7prgu2m2sPqCOqsOoNNK5NR2nd3xBZe9XeddbbtTZ2XUJlgZBUjIGJ5AOeIpz2f38vWtMthballXatwk4HTyxkge/SqlXJqzfz2tq+LB0mrH3X73XdGNm3xLRM7SYKk8lT/Q/lVcrk1CE5QdxYH9vtA2tQb2nm3DlkBzCkmFPqIMVdbPxN8vn03m/dfB/ESPzrO5rtTx55w+Fgtfa3f7VXgVt7bKn9nLf3jx9ADVVdiSSSSTkk5JPqT1rlcqM8kpu5OwWzuP3pTR70uqxRyGBWCQwEGROQRH4VG97O2/tmoNwAqgAVAedokyfckn8qhqK68snDY6A96e8yMrqYZSGB9CDINXFviE/wB77LZ8aI8WT/KJj23VS6K5DLOHwsD3tXta/qW3Xrhc9Bwq/wAIGB/Om2m1DW3V0JVlMqR0IpOgVFtt2wWTvD3qGstKtywouLxcVz1+95dvBjifSq2eKKBXZzc3cgO7auCyqVBFtg20jKiXYMeGj/CPQVq/w9tkaG1xncRAjG48+pwc/Ksm0rIGaQ5UowgHzDE9IBAI+WOOlav3Luk9nWyynyqwhZBIUmIjMkfjWzRVt/16As1FeUaQD6iivVBRfifqCPs9sbSCWJQ7RJgKhJPABY+lZ5rLZV3BYMQx8wM7snOPXmtY7/djfaLAYRutmRM5DeUgkZA4b/w1kdy0QFMjzLI9skZ/D868jWRayNsHiilHZTwpGMQZzzJ9ueI6fVOsYCiiigOrE5mPYx/Q1ygCaKAf930B1WnBAIN62CDkEFhINXrXpeF51QdlhN5ADhd0Tww9az/szVeFet3YnY6vHE7SDH5VN6ztfQXbjXH0dws7Fm/TEAk88DFacU0oVfX30YG3fXS27WruJbTw1gECIEkZK/uzVw1ek1ISx9l02ldTYQkutrdvIzywPEVRe3+1jqrviFQgChFUGdqrwJ68nNKdt9s+O9l1U22tWkQGZO5Mhh6UWSKcmuvKuAJPvpZRVsbks29TDeMtmAoE+WQMA/6+1Snd+y3/AGfbe0ul3m6wLagLG3OAeZmPpNVjt/tZdUUueHsvbYuMCNrkYDRGD/p6U70PbenGlXTX9O1wLcLgrc2ZM+g9Ca7Gcd430r08geu9d67CJcXR5JYHTATjEMQePNx7e1eO6GhUtc1Fxd1vTruKxO9zhEjrnP4Uz7T1OkZQLGne005ZrhcRnEH6Z9qdabvLcsadLOmm0wYtcfykux45GABj6CobUd5tSf19AKd6tIGWzq0TYt5YdAICXkwwA6AxI+RPWlu5zBbWtubEdrdpWXeoYAy3Q03fvRdu2btnUzeDgFG8oNt14OBke3+dI93u2LenW+ly0biXkCEBtuBM5j3rqlHeKSf5r2wS/YnaNvXXRpr+msDxAwW5aTY6MAWmZMjHH86jew9SlrerMAwYgmQNwBSDJ6LtueXBO8RnIWtd4rFgMdJpfDuEFfFe41wqDztBwD7/AM6rdclkquNvxA47QuK1xivBjIESYAZgOktJj3pvRRVDdgKKKKAKCelFOfsp8HxIwbmxeDJAkiJkcr0z/MkBJLsEkqrTOCMZ6gCI9orYO4FhF0NrYZ3SzfxEww+kR9KyPwGG8FQDbBLTM5IUDnkE4+Zma1vuVofDsWyrNt2EbSVIL72LOIwfQGeK3aJPeP8AgFjooor1QV7vtrha08eJsLmBO4BgMssrBkjgAifxrIrzWysqCG3cHgLHT69DwIGea1T4jQNIWLEfqgRIJaMe3Ez7Vluo3eDakrtm5AH3gZWd35R9a8rWvv15A8Mbe44O3ZjMwxXqYHDT/qOUKfrcO62yIDtWPMFhjkvPAP3yPltHSmAiPf8A3P8ASsTQCig0VwBRXVP1rlAFdYcZnHvj2z/vNKC3JMAGFBMEwOBJn3MfM+lJGgCiumuUAUUUUAUUUUAUUV3EdZn6Rmfrx+dAcr3a6+YL5T65/dwOvvivIWZ9hPI/2aU1G3G1GXyidzbpP7Q8ogH0z86ASmigV1lIMHBGKA5RRXQCeM0Byu7jESYmY6ScT+Q/CuV6KYB9SR16R9OtASbPduAXDqVJKFWBLhlUD7hlQDIEeUma1DuaLg0ViChw3QgEG4SCMYG2cR6cVlOhugC9CyCjASRIGSDEEnjpEGDWk92L/haBNyFdtwhgCfLtugHJJj1jrmt+kl3r8gW6iiivUBV/iRpw+iY7gCjK4kxOdsD3hqyi5b8oKgGFl2XcY3ExukQpyBjHHWtS+Ji3DoztUFAylz1USNpHqJwfnWfLpbYsA3VvWnMAMEUoVwQSsq3B5zJjPSvK1ivL/QGGm8ME72aNhwo5YjCtMQJiTnj8G1SBsWSzi2WIW2IJVtzOILkAGFH3omcD1pgCPSsbQOUU41V9GW2Ft7CqwzTO8zMkQIIkj5R6UhcInGB+NRYOUU6uGzIgOB4fqpPiZMngbZgYjA9aaUYPSnnMY4znIx/XP7PrFcoA/L/4/qKKAKKKU0ygsA07czBUGAJwWwOOtAJ0V22hYgDJOAOpJ9K8g0B2iigCaAKKKKA6gE5MD1if60rq0KtBLHyqZYEGCoIwScZx7RSMV6uCD14HODwI+np7RToDzXSSZP1o24n3j2xE/wAx+IrlAemAgQTPX0GcR64r1YaGB3FOciZGOkHrx9a9Cy4XdtIG0mTwQSVJE85kY9PaaUtIfunbtbazMAG2j7snqI3ZXqY9q7QGle2AgQST1EY69ZziOnX2r0qypMDEZkDmcQeT8vQ050e0IS1oGLixcbfsXmUfaMg498GiQF9Jrtjagq0l1ba5VQW8wMEZjcsyJqZ7J7UL3LGnZ9y3HAuqxJEnY4JICnfv39cHaCSBmIuDw2v2zYWHKgEMrm2rNuAVxKklcT7fSrr3X0u3XHemy4LcjzWnm2qogZiswzEliZB4xBrVhUm0r92C90UUV7AKh3ubdorpuBivikLypgyEgYJG8gR6VD9nae1f0qoNW4HhqhtF4AdjvMmGJI8wgrHHGDV37Q0C302kklX3qTwHXKyBG4A9OtR2m7oadf8AqSYna5QEg7uFgQDx6DHFZZ4pOd9KoFC7w6dUQIt1WNu3slCRCm5uIurAIPm+RI4HFV7TDBlgEMFsiSFP6okbjnA+dbPqe71p/vNcP6MWzuIcEA7txDAgsTyYqF0vcC0Hdrl1rm4iPKqlcyYIxnAwBHSs2TSTcrQMxvooVCDLEHcPTJjMnJHSBED1pfUWLQCkMSrE87fEAULhgGgAk4PJAJ9q0bWdwbF92um9cAfzAKEESM/q5zJ6c0z7T+Hhd91u5bRTEjYwgARgBszyfc1U9JkV0gZ+rgvJXcIgAQvSFJgR6E+vrRoVYuoQwx4OcYMnAJwJOBOK0YfDq2yDxLrBwAJQALAJ6NJPI9OPnUhpu4WjRw21nAEFXJIJ9f8AfrXVo8rYM5XsS6bd26GRUW2jk7sOHyFH70qTtOZAxxUU67TyD8jNa/c7iaAzForIPDNieokmIrwncTRgABCc5LFiSOoEEbfpUnop9K+f2Bmus7NFu3vW4MqgIyN5aSSsgSgKDOcxXrsO2Dq7Au+VdyHgZEApjgzAz7zWn3+5eif71roACGcGBxwaar8PtEGna8QfKWbk8H6Z/GuvRzUk1Xz+wKzd7t+E11Gvorou62xwNoAUEqsndAbicZIzVd7VstFkNeDk28Kdq+Gg+4rEmASMwcjHOK1D/uXpfCa0QxDQdxI3AquxSIAEhfakNV3B0lxtzNemAPvjO0BRMj0AqWTSya7q/wBBmN0h2TewTygsyhCNsKFKqsS0AbhMyD6GnPY2i3FWW7bViT5mcr4cD9cFchgYBHXHNaY/cfQkR4RGAJDPOIHrE4z8zXnRdyNHbJJTfmQHgx7VFaPJtW6Bj8en+/8AYoZeMgyPfGSIP4T9RWrt8P8ASszM24SxICErAPTJM/SPlXD8O9HjN3H7y/PPlqvsWXyBl6WmZf1jCswEGAoOSJwBO7jqtIsxOSSfn7YH5Vqq/D3TbdrM5jg+UbZyYxPykmJNeNX8OtO7lhcdF/ZULAj3INHostAzCxaLbgFZiFLY6Bcsx9goP5V5VSZPoJPHEgfzI4rWuyO5FqwX/SO29GT08rCDPQkSekcYmmbfDzTMG8O5cG4ADdDbcgyuBzEZ6E07FkoGZkwghgZ5WMqQccjr7fWlxovv/pbXlTdO/wC9+4uJLY4/0rR2+H9oWiiuGYrAd1HlJMlhtifaT9YxSL/DWzsAF598iWIBEdQFER9SeKdjy+H+gzyzpxAYjcI3EKy7lUGCeTtJOIYcZiKlOzdioLTXVHiai0xmQAqpu3EwSsm4FngQT0q03fhwFV9lwOxSF3jbteQQ0iegIiOtNezPh2+5vtDDaCIFszuBmZmNsYNFp8sWu6BHX6FZ1F57qIWFwsm/xCy7ibVxOACItgQxj2MgzXcTTG5evashdrKqLLI7gooGSuF8oWV+U8Ure7j6FAk+IGXO4EEscSWDAqflFWbQdnWrIHhrtG0LAJiB1jifU8nrWvFhkp2wO6KKK2g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93" y="4080534"/>
            <a:ext cx="756521" cy="74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2" descr="http://inmotionfitness.com/wp-content/uploads/2015/04/Logo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67" y="4588961"/>
            <a:ext cx="2068172" cy="62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idsparkchildcare.org/home/wp-content/uploads/2013/11/KidsPark_Childcare_Logo-300x10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16" y="6027918"/>
            <a:ext cx="2183663" cy="7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esternbagel.com/media/wysiwyg/SavMorFoods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00" y="3277497"/>
            <a:ext cx="1930804" cy="5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roceryoutlet.com/wp-content/themes/go/app/build/assets/img/go_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20" y="4029223"/>
            <a:ext cx="2025139" cy="5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upload.wikimedia.org/wikipedia/en/thumb/6/65/Walgreens_Logo.svg/1280px-Walgreens_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0" y="6145151"/>
            <a:ext cx="2495393" cy="55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Oro Dam Auto Center Logo">
            <a:extLst>
              <a:ext uri="{FF2B5EF4-FFF2-40B4-BE49-F238E27FC236}">
                <a16:creationId xmlns:a16="http://schemas.microsoft.com/office/drawing/2014/main" id="{FD38D79A-9028-4967-973A-3F2394F2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32" y="4052469"/>
            <a:ext cx="1559260" cy="9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Image result for farm star pizza">
            <a:extLst>
              <a:ext uri="{FF2B5EF4-FFF2-40B4-BE49-F238E27FC236}">
                <a16:creationId xmlns:a16="http://schemas.microsoft.com/office/drawing/2014/main" id="{588885EE-D1F8-448D-A335-F3D4CD29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8" y="4247062"/>
            <a:ext cx="856131" cy="8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2" descr="Durham Recreation and Park District">
            <a:extLst>
              <a:ext uri="{FF2B5EF4-FFF2-40B4-BE49-F238E27FC236}">
                <a16:creationId xmlns:a16="http://schemas.microsoft.com/office/drawing/2014/main" id="{2C60A955-8A79-4F03-A20B-662BE803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66" y="3323803"/>
            <a:ext cx="991308" cy="9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Image result for yoville logo">
            <a:extLst>
              <a:ext uri="{FF2B5EF4-FFF2-40B4-BE49-F238E27FC236}">
                <a16:creationId xmlns:a16="http://schemas.microsoft.com/office/drawing/2014/main" id="{42C57EAC-84C6-4122-BAA2-A3FB7E77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33" y="3362207"/>
            <a:ext cx="1401763" cy="61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 result for ace hardware">
            <a:extLst>
              <a:ext uri="{FF2B5EF4-FFF2-40B4-BE49-F238E27FC236}">
                <a16:creationId xmlns:a16="http://schemas.microsoft.com/office/drawing/2014/main" id="{60303553-24E7-4E40-837B-3932C52A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54" y="5048126"/>
            <a:ext cx="1372776" cy="8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Sol Mexican Grill">
            <a:extLst>
              <a:ext uri="{FF2B5EF4-FFF2-40B4-BE49-F238E27FC236}">
                <a16:creationId xmlns:a16="http://schemas.microsoft.com/office/drawing/2014/main" id="{62B30851-C9DD-498E-BDA6-EFBCF2DB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12" y="5843633"/>
            <a:ext cx="848599" cy="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79162B-E590-4582-8617-57C51B75E8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40" y="4062372"/>
            <a:ext cx="1058267" cy="9365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FD2848-C134-4E62-9429-1AE9266CAD8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26" y="4095060"/>
            <a:ext cx="1107628" cy="1076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819369-342F-4615-9C7A-93ED64F4600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75" y="2449905"/>
            <a:ext cx="1613989" cy="6872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533982-1765-41EC-9C3C-1B11CFAD52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41" y="2473188"/>
            <a:ext cx="2882782" cy="912228"/>
          </a:xfrm>
          <a:prstGeom prst="rect">
            <a:avLst/>
          </a:prstGeom>
        </p:spPr>
      </p:pic>
      <p:pic>
        <p:nvPicPr>
          <p:cNvPr id="40" name="Picture 8" descr="Amber Grove Place">
            <a:extLst>
              <a:ext uri="{FF2B5EF4-FFF2-40B4-BE49-F238E27FC236}">
                <a16:creationId xmlns:a16="http://schemas.microsoft.com/office/drawing/2014/main" id="{5DD7CE1F-BE11-49A3-B631-235003CA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23" y="1917632"/>
            <a:ext cx="2508984" cy="1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i2.wp.com/family-ymca.org/wp-content/uploads/2018/07/ymca-3-logo-png-transparent.png?ssl=1">
            <a:extLst>
              <a:ext uri="{FF2B5EF4-FFF2-40B4-BE49-F238E27FC236}">
                <a16:creationId xmlns:a16="http://schemas.microsoft.com/office/drawing/2014/main" id="{638C87BF-5733-4ABD-AFA4-123C8388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48" y="4311918"/>
            <a:ext cx="945438" cy="7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B772F87-5A59-489E-92F6-23A04E9519D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6" y="4924959"/>
            <a:ext cx="1229873" cy="1229873"/>
          </a:xfrm>
          <a:prstGeom prst="rect">
            <a:avLst/>
          </a:prstGeom>
        </p:spPr>
      </p:pic>
      <p:pic>
        <p:nvPicPr>
          <p:cNvPr id="10248" name="Picture 8" descr="http://media.tractorsupply.com/is/image/TractorSupplyCompany/2016-tsc-logo?$600PNG$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29" y="5344884"/>
            <a:ext cx="2511425" cy="71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yfreeproductsamples.com/wp-content/uploads/2014/09/cvs-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45" y="4907083"/>
            <a:ext cx="1715655" cy="12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Image result for northwest spca">
            <a:extLst>
              <a:ext uri="{FF2B5EF4-FFF2-40B4-BE49-F238E27FC236}">
                <a16:creationId xmlns:a16="http://schemas.microsoft.com/office/drawing/2014/main" id="{1DA16E95-AD97-42F0-85DA-E6DE5BF96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26" y="5941180"/>
            <a:ext cx="848600" cy="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396223B8-FC49-4ADF-BCEB-627016389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74" y="5134793"/>
            <a:ext cx="3127037" cy="14184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218347"/>
          </a:xfrm>
        </p:spPr>
        <p:txBody>
          <a:bodyPr>
            <a:normAutofit fontScale="92500"/>
          </a:bodyPr>
          <a:lstStyle/>
          <a:p>
            <a:r>
              <a:rPr lang="en-US" dirty="0"/>
              <a:t>Business partners will help to teach skills that will help with future employment through work experience</a:t>
            </a:r>
          </a:p>
          <a:p>
            <a:r>
              <a:rPr lang="en-US" dirty="0"/>
              <a:t>Even students that do not want to participate in a work experience or job shadow can schedule time with a job developer</a:t>
            </a:r>
          </a:p>
          <a:p>
            <a:r>
              <a:rPr lang="en-US" dirty="0"/>
              <a:t>Job developers can help with job applications, resumes, interview practice and any other career questions you may have</a:t>
            </a:r>
          </a:p>
          <a:p>
            <a:r>
              <a:rPr lang="en-US" dirty="0"/>
              <a:t>Job developers may come around to                                   work on skills during class as teachers                           request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Skills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Employments skills that are common to all jobs</a:t>
            </a:r>
          </a:p>
          <a:p>
            <a:pPr lvl="1"/>
            <a:r>
              <a:rPr lang="en-US" dirty="0"/>
              <a:t>Good Attitude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Problem Solving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Time Management</a:t>
            </a:r>
          </a:p>
          <a:p>
            <a:pPr lvl="1"/>
            <a:r>
              <a:rPr lang="en-US" dirty="0"/>
              <a:t>Customer Service</a:t>
            </a:r>
          </a:p>
          <a:p>
            <a:pPr lvl="1"/>
            <a:r>
              <a:rPr lang="en-US" dirty="0"/>
              <a:t>Professionalism</a:t>
            </a:r>
          </a:p>
          <a:p>
            <a:pPr lvl="1"/>
            <a:r>
              <a:rPr lang="en-US" dirty="0"/>
              <a:t>Listening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Skills</a:t>
            </a:r>
          </a:p>
        </p:txBody>
      </p:sp>
      <p:pic>
        <p:nvPicPr>
          <p:cNvPr id="4" name="Picture 2" descr="http://p3cdn4static.sharpschool.com/UserFiles/Servers/Server_747631/Image/buttec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718"/>
            <a:ext cx="1066799" cy="12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4800"/>
            <a:ext cx="1168111" cy="1168111"/>
          </a:xfrm>
          <a:prstGeom prst="rect">
            <a:avLst/>
          </a:prstGeom>
        </p:spPr>
      </p:pic>
      <p:pic>
        <p:nvPicPr>
          <p:cNvPr id="3075" name="Picture 3" descr="C:\Users\juromero\AppData\Local\Microsoft\Windows\Temporary Internet Files\Content.IE5\313WL1QR\attitude3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uromero\AppData\Local\Microsoft\Windows\Temporary Internet Files\Content.IE5\NNZC7PDU\kids-00144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9745"/>
            <a:ext cx="12192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uromero\AppData\Local\Microsoft\Windows\Temporary Internet Files\Content.IE5\NNZC7PDU\customer_servic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116542"/>
            <a:ext cx="1782363" cy="14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10439</TotalTime>
  <Words>580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Candara</vt:lpstr>
      <vt:lpstr>Symbol</vt:lpstr>
      <vt:lpstr>Waveform</vt:lpstr>
      <vt:lpstr>WorkAbility 1  2020-21</vt:lpstr>
      <vt:lpstr>WorkAbility Program</vt:lpstr>
      <vt:lpstr>Eligibility</vt:lpstr>
      <vt:lpstr>How to Apply</vt:lpstr>
      <vt:lpstr>How to Apply</vt:lpstr>
      <vt:lpstr>Placements</vt:lpstr>
      <vt:lpstr>Employers</vt:lpstr>
      <vt:lpstr>Soft Skills</vt:lpstr>
      <vt:lpstr>Soft Skills</vt:lpstr>
      <vt:lpstr>Customer Service</vt:lpstr>
      <vt:lpstr>Attitude</vt:lpstr>
      <vt:lpstr>Attitude</vt:lpstr>
      <vt:lpstr>Communication</vt:lpstr>
      <vt:lpstr>WorkAbility 1</vt:lpstr>
    </vt:vector>
  </TitlesOfParts>
  <Company>BCOE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Romero</dc:creator>
  <cp:lastModifiedBy>Julie Romero</cp:lastModifiedBy>
  <cp:revision>20</cp:revision>
  <dcterms:created xsi:type="dcterms:W3CDTF">2016-08-11T20:30:47Z</dcterms:created>
  <dcterms:modified xsi:type="dcterms:W3CDTF">2020-09-30T16:43:01Z</dcterms:modified>
</cp:coreProperties>
</file>